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.xml" ContentType="application/vnd.openxmlformats-officedocument.presentationml.tags+xml"/>
  <Override PartName="/ppt/notesSlides/notesSlide42.xml" ContentType="application/vnd.openxmlformats-officedocument.presentationml.notesSlide+xml"/>
  <Override PartName="/ppt/tags/tag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6.xml" ContentType="application/vnd.openxmlformats-officedocument.presentationml.tags+xml"/>
  <Override PartName="/ppt/notesSlides/notesSlide5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13.xml" ContentType="application/vnd.openxmlformats-officedocument.presentationml.tags+xml"/>
  <Override PartName="/ppt/notesSlides/notesSlide62.xml" ContentType="application/vnd.openxmlformats-officedocument.presentationml.notesSlide+xml"/>
  <Override PartName="/ppt/tags/tag14.xml" ContentType="application/vnd.openxmlformats-officedocument.presentationml.tags+xml"/>
  <Override PartName="/ppt/notesSlides/notesSlide63.xml" ContentType="application/vnd.openxmlformats-officedocument.presentationml.notesSlide+xml"/>
  <Override PartName="/ppt/tags/tag15.xml" ContentType="application/vnd.openxmlformats-officedocument.presentationml.tags+xml"/>
  <Override PartName="/ppt/notesSlides/notesSlide64.xml" ContentType="application/vnd.openxmlformats-officedocument.presentationml.notesSlide+xml"/>
  <Override PartName="/ppt/tags/tag16.xml" ContentType="application/vnd.openxmlformats-officedocument.presentationml.tags+xml"/>
  <Override PartName="/ppt/notesSlides/notesSlide65.xml" ContentType="application/vnd.openxmlformats-officedocument.presentationml.notesSlide+xml"/>
  <Override PartName="/ppt/tags/tag17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18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19.xml" ContentType="application/vnd.openxmlformats-officedocument.presentationml.tags+xml"/>
  <Override PartName="/ppt/notesSlides/notesSlide74.xml" ContentType="application/vnd.openxmlformats-officedocument.presentationml.notesSlide+xml"/>
  <Override PartName="/ppt/tags/tag20.xml" ContentType="application/vnd.openxmlformats-officedocument.presentationml.tags+xml"/>
  <Override PartName="/ppt/notesSlides/notesSlide75.xml" ContentType="application/vnd.openxmlformats-officedocument.presentationml.notesSlide+xml"/>
  <Override PartName="/ppt/tags/tag21.xml" ContentType="application/vnd.openxmlformats-officedocument.presentationml.tags+xml"/>
  <Override PartName="/ppt/notesSlides/notesSlide76.xml" ContentType="application/vnd.openxmlformats-officedocument.presentationml.notesSlide+xml"/>
  <Override PartName="/ppt/tags/tag22.xml" ContentType="application/vnd.openxmlformats-officedocument.presentationml.tags+xml"/>
  <Override PartName="/ppt/notesSlides/notesSlide77.xml" ContentType="application/vnd.openxmlformats-officedocument.presentationml.notesSlide+xml"/>
  <Override PartName="/ppt/tags/tag23.xml" ContentType="application/vnd.openxmlformats-officedocument.presentationml.tag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125"/>
  </p:notesMasterIdLst>
  <p:sldIdLst>
    <p:sldId id="812" r:id="rId9"/>
    <p:sldId id="539" r:id="rId10"/>
    <p:sldId id="2572" r:id="rId11"/>
    <p:sldId id="2567" r:id="rId12"/>
    <p:sldId id="2568" r:id="rId13"/>
    <p:sldId id="2569" r:id="rId14"/>
    <p:sldId id="2570" r:id="rId15"/>
    <p:sldId id="2571" r:id="rId16"/>
    <p:sldId id="814" r:id="rId17"/>
    <p:sldId id="983" r:id="rId18"/>
    <p:sldId id="827" r:id="rId19"/>
    <p:sldId id="828" r:id="rId20"/>
    <p:sldId id="829" r:id="rId21"/>
    <p:sldId id="830" r:id="rId22"/>
    <p:sldId id="831" r:id="rId23"/>
    <p:sldId id="832" r:id="rId24"/>
    <p:sldId id="833" r:id="rId25"/>
    <p:sldId id="834" r:id="rId26"/>
    <p:sldId id="835" r:id="rId27"/>
    <p:sldId id="836" r:id="rId28"/>
    <p:sldId id="837" r:id="rId29"/>
    <p:sldId id="840" r:id="rId30"/>
    <p:sldId id="841" r:id="rId31"/>
    <p:sldId id="842" r:id="rId32"/>
    <p:sldId id="938" r:id="rId33"/>
    <p:sldId id="939" r:id="rId34"/>
    <p:sldId id="940" r:id="rId35"/>
    <p:sldId id="942" r:id="rId36"/>
    <p:sldId id="843" r:id="rId37"/>
    <p:sldId id="844" r:id="rId38"/>
    <p:sldId id="845" r:id="rId39"/>
    <p:sldId id="846" r:id="rId40"/>
    <p:sldId id="847" r:id="rId41"/>
    <p:sldId id="848" r:id="rId42"/>
    <p:sldId id="849" r:id="rId43"/>
    <p:sldId id="850" r:id="rId44"/>
    <p:sldId id="852" r:id="rId45"/>
    <p:sldId id="853" r:id="rId46"/>
    <p:sldId id="854" r:id="rId47"/>
    <p:sldId id="855" r:id="rId48"/>
    <p:sldId id="856" r:id="rId49"/>
    <p:sldId id="857" r:id="rId50"/>
    <p:sldId id="858" r:id="rId51"/>
    <p:sldId id="859" r:id="rId52"/>
    <p:sldId id="860" r:id="rId53"/>
    <p:sldId id="861" r:id="rId54"/>
    <p:sldId id="862" r:id="rId55"/>
    <p:sldId id="863" r:id="rId56"/>
    <p:sldId id="864" r:id="rId57"/>
    <p:sldId id="865" r:id="rId58"/>
    <p:sldId id="866" r:id="rId59"/>
    <p:sldId id="867" r:id="rId60"/>
    <p:sldId id="868" r:id="rId61"/>
    <p:sldId id="869" r:id="rId62"/>
    <p:sldId id="870" r:id="rId63"/>
    <p:sldId id="871" r:id="rId64"/>
    <p:sldId id="872" r:id="rId65"/>
    <p:sldId id="874" r:id="rId66"/>
    <p:sldId id="920" r:id="rId67"/>
    <p:sldId id="876" r:id="rId68"/>
    <p:sldId id="877" r:id="rId69"/>
    <p:sldId id="873" r:id="rId70"/>
    <p:sldId id="1480" r:id="rId71"/>
    <p:sldId id="1481" r:id="rId72"/>
    <p:sldId id="1482" r:id="rId73"/>
    <p:sldId id="1483" r:id="rId74"/>
    <p:sldId id="1484" r:id="rId75"/>
    <p:sldId id="1485" r:id="rId76"/>
    <p:sldId id="1486" r:id="rId77"/>
    <p:sldId id="879" r:id="rId78"/>
    <p:sldId id="880" r:id="rId79"/>
    <p:sldId id="881" r:id="rId80"/>
    <p:sldId id="1489" r:id="rId81"/>
    <p:sldId id="1490" r:id="rId82"/>
    <p:sldId id="1491" r:id="rId83"/>
    <p:sldId id="883" r:id="rId84"/>
    <p:sldId id="884" r:id="rId85"/>
    <p:sldId id="886" r:id="rId86"/>
    <p:sldId id="887" r:id="rId87"/>
    <p:sldId id="888" r:id="rId88"/>
    <p:sldId id="945" r:id="rId89"/>
    <p:sldId id="946" r:id="rId90"/>
    <p:sldId id="947" r:id="rId91"/>
    <p:sldId id="948" r:id="rId92"/>
    <p:sldId id="949" r:id="rId93"/>
    <p:sldId id="950" r:id="rId94"/>
    <p:sldId id="951" r:id="rId95"/>
    <p:sldId id="952" r:id="rId96"/>
    <p:sldId id="953" r:id="rId97"/>
    <p:sldId id="984" r:id="rId98"/>
    <p:sldId id="955" r:id="rId99"/>
    <p:sldId id="956" r:id="rId100"/>
    <p:sldId id="957" r:id="rId101"/>
    <p:sldId id="958" r:id="rId102"/>
    <p:sldId id="959" r:id="rId103"/>
    <p:sldId id="960" r:id="rId104"/>
    <p:sldId id="961" r:id="rId105"/>
    <p:sldId id="962" r:id="rId106"/>
    <p:sldId id="963" r:id="rId107"/>
    <p:sldId id="964" r:id="rId108"/>
    <p:sldId id="965" r:id="rId109"/>
    <p:sldId id="966" r:id="rId110"/>
    <p:sldId id="967" r:id="rId111"/>
    <p:sldId id="968" r:id="rId112"/>
    <p:sldId id="969" r:id="rId113"/>
    <p:sldId id="970" r:id="rId114"/>
    <p:sldId id="1023" r:id="rId115"/>
    <p:sldId id="1024" r:id="rId116"/>
    <p:sldId id="1025" r:id="rId117"/>
    <p:sldId id="971" r:id="rId118"/>
    <p:sldId id="972" r:id="rId119"/>
    <p:sldId id="973" r:id="rId120"/>
    <p:sldId id="974" r:id="rId121"/>
    <p:sldId id="975" r:id="rId122"/>
    <p:sldId id="976" r:id="rId123"/>
    <p:sldId id="977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09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tableStyles" Target="tableStyle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microsoft.com/office/2016/11/relationships/changesInfo" Target="changesInfos/changesInfo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IOAN VOINESCU" userId="S::david-ioan.voinescu@s.unibuc.ro::286015b6-e2f6-440a-a434-23b415e8e342" providerId="AD" clId="Web-{45A74FDC-1F15-67DB-239F-71371921FCEC}"/>
    <pc:docChg chg="modSld">
      <pc:chgData name="DAVID IOAN VOINESCU" userId="S::david-ioan.voinescu@s.unibuc.ro::286015b6-e2f6-440a-a434-23b415e8e342" providerId="AD" clId="Web-{45A74FDC-1F15-67DB-239F-71371921FCEC}" dt="2024-10-19T09:27:09.197" v="1" actId="1076"/>
      <pc:docMkLst>
        <pc:docMk/>
      </pc:docMkLst>
      <pc:sldChg chg="modSp">
        <pc:chgData name="DAVID IOAN VOINESCU" userId="S::david-ioan.voinescu@s.unibuc.ro::286015b6-e2f6-440a-a434-23b415e8e342" providerId="AD" clId="Web-{45A74FDC-1F15-67DB-239F-71371921FCEC}" dt="2024-10-19T09:27:09.197" v="1" actId="1076"/>
        <pc:sldMkLst>
          <pc:docMk/>
          <pc:sldMk cId="1819750938" sldId="955"/>
        </pc:sldMkLst>
        <pc:picChg chg="mod">
          <ac:chgData name="DAVID IOAN VOINESCU" userId="S::david-ioan.voinescu@s.unibuc.ro::286015b6-e2f6-440a-a434-23b415e8e342" providerId="AD" clId="Web-{45A74FDC-1F15-67DB-239F-71371921FCEC}" dt="2024-10-19T09:27:09.197" v="1" actId="1076"/>
          <ac:picMkLst>
            <pc:docMk/>
            <pc:sldMk cId="1819750938" sldId="955"/>
            <ac:picMk id="2" creationId="{63CB0FB2-9B95-73A5-AAA1-961624791762}"/>
          </ac:picMkLst>
        </pc:picChg>
      </pc:sldChg>
      <pc:sldChg chg="modSp">
        <pc:chgData name="DAVID IOAN VOINESCU" userId="S::david-ioan.voinescu@s.unibuc.ro::286015b6-e2f6-440a-a434-23b415e8e342" providerId="AD" clId="Web-{45A74FDC-1F15-67DB-239F-71371921FCEC}" dt="2024-10-19T09:26:57.259" v="0" actId="1076"/>
        <pc:sldMkLst>
          <pc:docMk/>
          <pc:sldMk cId="2449095545" sldId="984"/>
        </pc:sldMkLst>
        <pc:picChg chg="mod">
          <ac:chgData name="DAVID IOAN VOINESCU" userId="S::david-ioan.voinescu@s.unibuc.ro::286015b6-e2f6-440a-a434-23b415e8e342" providerId="AD" clId="Web-{45A74FDC-1F15-67DB-239F-71371921FCEC}" dt="2024-10-19T09:26:57.259" v="0" actId="1076"/>
          <ac:picMkLst>
            <pc:docMk/>
            <pc:sldMk cId="2449095545" sldId="984"/>
            <ac:picMk id="2" creationId="{A14BE5EB-46CE-790F-73D2-6E93D38A58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35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E018D-B7B6-4E88-9386-B18F50D4F690}" type="slidenum">
              <a:rPr lang="en-US" smtClean="0">
                <a:latin typeface="Arial" pitchFamily="34" charset="0"/>
              </a:rPr>
              <a:pPr/>
              <a:t>39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2B91BD-AE3D-45B2-8D19-778CAC761D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40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42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43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44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45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46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47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48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49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50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52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53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54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55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56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58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6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59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60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60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74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61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4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100" b="1">
                <a:solidFill>
                  <a:srgbClr val="000000"/>
                </a:solidFill>
                <a:latin typeface="Arial" pitchFamily="34" charset="0"/>
              </a:rPr>
              <a:pPr eaLnBrk="0" hangingPunct="0"/>
              <a:t>62</a:t>
            </a:fld>
            <a:endParaRPr lang="en-US" sz="11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756a210c2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756a210c2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Weird artefacts for images with horizontal and vertical edges (lines)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756a210c2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756a210c2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756a210c2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756a210c2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756a210c2_0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756a210c2_0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756a210c2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756a210c2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756a210c2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756a210c2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756a210c2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756a210c2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70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71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72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756a210c2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756a210c2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58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756a210c2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756a210c2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357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768f206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768f206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13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B024F52-5115-4E90-BC92-4DF6EA162768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76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7575" cy="5451475"/>
          </a:xfrm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4251"/>
            <a:ext cx="5268913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226604-9998-44C9-A2D6-C34062C32886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77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7575" cy="5451475"/>
          </a:xfrm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4251"/>
            <a:ext cx="5268913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1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7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93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94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95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96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97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0C879-833C-4E31-9D34-3E4FF8128AD5}" type="slidenum">
              <a:rPr lang="en-US" smtClean="0">
                <a:latin typeface="Arial" pitchFamily="34" charset="0"/>
              </a:rPr>
              <a:pPr/>
              <a:t>98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E7930-BC2B-4868-B227-89E595E5B114}" type="slidenum">
              <a:rPr lang="en-US" smtClean="0">
                <a:latin typeface="Arial" pitchFamily="34" charset="0"/>
              </a:rPr>
              <a:pPr/>
              <a:t>99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69EF6-1ACB-4DBC-BD66-79683FE9885E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100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102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BD32699-ADD3-4340-B510-B584D706B72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103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D584A98-F1CC-4AEC-8E86-DE5057707644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104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EC64AD1-3AED-46BC-B687-1A6B36608B20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105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7F1F670-F64E-4E74-ABC2-F3E50DC1E20C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106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107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108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109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110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EE2C0-ED32-4AFD-9984-CFB7CF91CAF8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4F1E7-967C-4D94-8FA7-279B1D28A75E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6963" y="673100"/>
            <a:ext cx="4605337" cy="34544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434" y="4351262"/>
            <a:ext cx="5082480" cy="4130524"/>
          </a:xfrm>
          <a:noFill/>
          <a:ln/>
        </p:spPr>
        <p:txBody>
          <a:bodyPr lIns="89873" tIns="44937" rIns="89873" bIns="44937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4F1E7-967C-4D94-8FA7-279B1D28A75E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6963" y="673100"/>
            <a:ext cx="4605337" cy="34544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434" y="4351262"/>
            <a:ext cx="5082480" cy="4130524"/>
          </a:xfrm>
          <a:noFill/>
          <a:ln/>
        </p:spPr>
        <p:txBody>
          <a:bodyPr lIns="89873" tIns="44937" rIns="89873" bIns="44937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80D9E-41C3-45AF-A831-5CCD746953E1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973" y="6062738"/>
            <a:ext cx="5268516" cy="2416024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2B6A6B-5E17-41EB-B9C7-16C1ED5FFCEF}" type="slidenum">
              <a:rPr lang="en-US" smtClean="0">
                <a:latin typeface="Arial" pitchFamily="34" charset="0"/>
              </a:rPr>
              <a:pPr/>
              <a:t>34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90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025" y="0"/>
            <a:ext cx="90111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3800" y="1019833"/>
            <a:ext cx="86964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229500" y="6390200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35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8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9.xml"/><Relationship Id="rId5" Type="http://schemas.openxmlformats.org/officeDocument/2006/relationships/image" Target="../media/image83.png"/><Relationship Id="rId4" Type="http://schemas.openxmlformats.org/officeDocument/2006/relationships/image" Target="../media/image1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0.xml"/><Relationship Id="rId6" Type="http://schemas.openxmlformats.org/officeDocument/2006/relationships/image" Target="../media/image155.png"/><Relationship Id="rId5" Type="http://schemas.openxmlformats.org/officeDocument/2006/relationships/image" Target="../media/image83.png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3.xml"/><Relationship Id="rId6" Type="http://schemas.openxmlformats.org/officeDocument/2006/relationships/image" Target="../media/image154.pn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jpg"/><Relationship Id="rId7" Type="http://schemas.openxmlformats.org/officeDocument/2006/relationships/image" Target="../media/image16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jpg"/><Relationship Id="rId5" Type="http://schemas.openxmlformats.org/officeDocument/2006/relationships/image" Target="../media/image159.jpg"/><Relationship Id="rId4" Type="http://schemas.openxmlformats.org/officeDocument/2006/relationships/image" Target="../media/image158.jpg"/><Relationship Id="rId9" Type="http://schemas.openxmlformats.org/officeDocument/2006/relationships/image" Target="../media/image162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3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3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image" Target="../media/image166.jp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159.jpg"/><Relationship Id="rId12" Type="http://schemas.openxmlformats.org/officeDocument/2006/relationships/image" Target="../media/image16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8.jpg"/><Relationship Id="rId11" Type="http://schemas.openxmlformats.org/officeDocument/2006/relationships/image" Target="../media/image164.jpg"/><Relationship Id="rId5" Type="http://schemas.openxmlformats.org/officeDocument/2006/relationships/image" Target="../media/image157.jpg"/><Relationship Id="rId10" Type="http://schemas.openxmlformats.org/officeDocument/2006/relationships/image" Target="../media/image162.emf"/><Relationship Id="rId4" Type="http://schemas.openxmlformats.org/officeDocument/2006/relationships/image" Target="../media/image163.wmf"/><Relationship Id="rId9" Type="http://schemas.openxmlformats.org/officeDocument/2006/relationships/image" Target="../media/image161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5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3.jpeg"/><Relationship Id="rId4" Type="http://schemas.openxmlformats.org/officeDocument/2006/relationships/image" Target="../media/image49.jpeg"/><Relationship Id="rId9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78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8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CAVA-2021-TEMA2" TargetMode="External"/><Relationship Id="rId3" Type="http://schemas.openxmlformats.org/officeDocument/2006/relationships/hyperlink" Target="https://tinyurl.com/CAVA-2023-TEMA1" TargetMode="External"/><Relationship Id="rId7" Type="http://schemas.openxmlformats.org/officeDocument/2006/relationships/hyperlink" Target="https://tinyurl.com/CAVA-2021-TEMA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tinyurl.com/CAVA-2022-TEMA2" TargetMode="External"/><Relationship Id="rId5" Type="http://schemas.openxmlformats.org/officeDocument/2006/relationships/hyperlink" Target="https://tinyurl.com/CAVA-2022-TEMA1" TargetMode="External"/><Relationship Id="rId4" Type="http://schemas.openxmlformats.org/officeDocument/2006/relationships/hyperlink" Target="https://tinyurl.com/CAVA-2023-TEMA2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.xml"/><Relationship Id="rId6" Type="http://schemas.openxmlformats.org/officeDocument/2006/relationships/image" Target="../media/image10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2.png"/><Relationship Id="rId9" Type="http://schemas.openxmlformats.org/officeDocument/2006/relationships/image" Target="../media/image10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.xml"/><Relationship Id="rId6" Type="http://schemas.openxmlformats.org/officeDocument/2006/relationships/image" Target="../media/image10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2.png"/><Relationship Id="rId9" Type="http://schemas.openxmlformats.org/officeDocument/2006/relationships/image" Target="../media/image10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0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08.jpg"/><Relationship Id="rId4" Type="http://schemas.openxmlformats.org/officeDocument/2006/relationships/image" Target="../media/image10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14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2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Relationship Id="rId6" Type="http://schemas.openxmlformats.org/officeDocument/2006/relationships/image" Target="../media/image119.png"/><Relationship Id="rId5" Type="http://schemas.openxmlformats.org/officeDocument/2006/relationships/image" Target="../media/image84.png"/><Relationship Id="rId4" Type="http://schemas.openxmlformats.org/officeDocument/2006/relationships/image" Target="../media/image118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oleObject" Target="../embeddings/oleObject4.bin"/><Relationship Id="rId3" Type="http://schemas.openxmlformats.org/officeDocument/2006/relationships/tags" Target="../tags/tag9.xml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0.emf"/><Relationship Id="rId2" Type="http://schemas.openxmlformats.org/officeDocument/2006/relationships/tags" Target="../tags/tag8.xml"/><Relationship Id="rId16" Type="http://schemas.openxmlformats.org/officeDocument/2006/relationships/oleObject" Target="../embeddings/oleObject3.bin"/><Relationship Id="rId1" Type="http://schemas.openxmlformats.org/officeDocument/2006/relationships/tags" Target="../tags/tag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1.emf"/><Relationship Id="rId4" Type="http://schemas.openxmlformats.org/officeDocument/2006/relationships/tags" Target="../tags/tag10.xml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3.png"/><Relationship Id="rId5" Type="http://schemas.openxmlformats.org/officeDocument/2006/relationships/image" Target="../media/image142.emf"/><Relationship Id="rId4" Type="http://schemas.openxmlformats.org/officeDocument/2006/relationships/oleObject" Target="../embeddings/oleObject8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4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47.png"/><Relationship Id="rId4" Type="http://schemas.openxmlformats.org/officeDocument/2006/relationships/notesSlide" Target="../notesSlides/notesSlide60.xml"/><Relationship Id="rId9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3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4.xml"/><Relationship Id="rId6" Type="http://schemas.openxmlformats.org/officeDocument/2006/relationships/image" Target="../media/image79.emf"/><Relationship Id="rId5" Type="http://schemas.openxmlformats.org/officeDocument/2006/relationships/image" Target="../media/image84.png"/><Relationship Id="rId4" Type="http://schemas.openxmlformats.org/officeDocument/2006/relationships/image" Target="../media/image7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5.xml"/><Relationship Id="rId6" Type="http://schemas.openxmlformats.org/officeDocument/2006/relationships/image" Target="../media/image79.emf"/><Relationship Id="rId5" Type="http://schemas.openxmlformats.org/officeDocument/2006/relationships/image" Target="../media/image84.png"/><Relationship Id="rId4" Type="http://schemas.openxmlformats.org/officeDocument/2006/relationships/image" Target="../media/image7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6.xml"/><Relationship Id="rId6" Type="http://schemas.openxmlformats.org/officeDocument/2006/relationships/image" Target="../media/image79.emf"/><Relationship Id="rId5" Type="http://schemas.openxmlformats.org/officeDocument/2006/relationships/image" Target="../media/image84.png"/><Relationship Id="rId4" Type="http://schemas.openxmlformats.org/officeDocument/2006/relationships/image" Target="../media/image78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7.xml"/><Relationship Id="rId6" Type="http://schemas.openxmlformats.org/officeDocument/2006/relationships/image" Target="../media/image79.emf"/><Relationship Id="rId5" Type="http://schemas.openxmlformats.org/officeDocument/2006/relationships/image" Target="../media/image84.png"/><Relationship Id="rId4" Type="http://schemas.openxmlformats.org/officeDocument/2006/relationships/image" Target="../media/image78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2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2.emf"/><Relationship Id="rId5" Type="http://schemas.openxmlformats.org/officeDocument/2006/relationships/image" Target="../media/image152.emf"/><Relationship Id="rId4" Type="http://schemas.openxmlformats.org/officeDocument/2006/relationships/image" Target="../media/image8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hibrid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MarylinEinstein.mp4" descr="MarylinEinstein.mp4">
            <a:hlinkClick r:id="" action="ppaction://media"/>
            <a:extLst>
              <a:ext uri="{FF2B5EF4-FFF2-40B4-BE49-F238E27FC236}">
                <a16:creationId xmlns:a16="http://schemas.microsoft.com/office/drawing/2014/main" id="{A14BE5EB-46CE-790F-73D2-6E93D38A5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4"/>
          <p:cNvSpPr>
            <a:spLocks noChangeArrowheads="1"/>
          </p:cNvSpPr>
          <p:nvPr/>
        </p:nvSpPr>
        <p:spPr bwMode="auto">
          <a:xfrm>
            <a:off x="1530350" y="4225925"/>
            <a:ext cx="6061075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5" name="Rectangle 113"/>
          <p:cNvSpPr>
            <a:spLocks noChangeArrowheads="1"/>
          </p:cNvSpPr>
          <p:nvPr/>
        </p:nvSpPr>
        <p:spPr bwMode="auto">
          <a:xfrm>
            <a:off x="4852988" y="1524000"/>
            <a:ext cx="4198937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6" name="Rectangle 112"/>
          <p:cNvSpPr>
            <a:spLocks noChangeArrowheads="1"/>
          </p:cNvSpPr>
          <p:nvPr/>
        </p:nvSpPr>
        <p:spPr bwMode="auto">
          <a:xfrm>
            <a:off x="142875" y="1487488"/>
            <a:ext cx="4198938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82600" y="-14099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Output = ?</a:t>
            </a:r>
          </a:p>
        </p:txBody>
      </p:sp>
      <p:grpSp>
        <p:nvGrpSpPr>
          <p:cNvPr id="110598" name="Group 3"/>
          <p:cNvGrpSpPr>
            <a:grpSpLocks/>
          </p:cNvGrpSpPr>
          <p:nvPr/>
        </p:nvGrpSpPr>
        <p:grpSpPr bwMode="auto">
          <a:xfrm>
            <a:off x="287524" y="1992176"/>
            <a:ext cx="1225550" cy="1295400"/>
            <a:chOff x="144" y="144"/>
            <a:chExt cx="1152" cy="1136"/>
          </a:xfrm>
        </p:grpSpPr>
        <p:sp>
          <p:nvSpPr>
            <p:cNvPr id="11066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7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59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708" y="1808820"/>
            <a:ext cx="1679575" cy="1662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00" name="TextBox 23"/>
          <p:cNvSpPr txBox="1">
            <a:spLocks noChangeArrowheads="1"/>
          </p:cNvSpPr>
          <p:nvPr/>
        </p:nvSpPr>
        <p:spPr bwMode="auto">
          <a:xfrm>
            <a:off x="1567396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1" name="TextBox 24"/>
          <p:cNvSpPr txBox="1">
            <a:spLocks noChangeArrowheads="1"/>
          </p:cNvSpPr>
          <p:nvPr/>
        </p:nvSpPr>
        <p:spPr bwMode="auto">
          <a:xfrm>
            <a:off x="3619624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2" name="Group 3"/>
          <p:cNvGrpSpPr>
            <a:grpSpLocks/>
          </p:cNvGrpSpPr>
          <p:nvPr/>
        </p:nvGrpSpPr>
        <p:grpSpPr bwMode="auto">
          <a:xfrm>
            <a:off x="5112060" y="1992176"/>
            <a:ext cx="1225550" cy="1295400"/>
            <a:chOff x="144" y="144"/>
            <a:chExt cx="1152" cy="1136"/>
          </a:xfrm>
        </p:grpSpPr>
        <p:sp>
          <p:nvSpPr>
            <p:cNvPr id="11064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4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5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60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8244" y="1808820"/>
            <a:ext cx="1679575" cy="1662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04" name="TextBox 44"/>
          <p:cNvSpPr txBox="1">
            <a:spLocks noChangeArrowheads="1"/>
          </p:cNvSpPr>
          <p:nvPr/>
        </p:nvSpPr>
        <p:spPr bwMode="auto">
          <a:xfrm>
            <a:off x="6408204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5" name="TextBox 45"/>
          <p:cNvSpPr txBox="1">
            <a:spLocks noChangeArrowheads="1"/>
          </p:cNvSpPr>
          <p:nvPr/>
        </p:nvSpPr>
        <p:spPr bwMode="auto">
          <a:xfrm>
            <a:off x="8386763" y="236285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6" name="Group 5"/>
          <p:cNvGrpSpPr>
            <a:grpSpLocks/>
          </p:cNvGrpSpPr>
          <p:nvPr/>
        </p:nvGrpSpPr>
        <p:grpSpPr bwMode="auto">
          <a:xfrm>
            <a:off x="3311860" y="4770772"/>
            <a:ext cx="1371600" cy="1066800"/>
            <a:chOff x="3799" y="2064"/>
            <a:chExt cx="1433" cy="1136"/>
          </a:xfrm>
        </p:grpSpPr>
        <p:grpSp>
          <p:nvGrpSpPr>
            <p:cNvPr id="11062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063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4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063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0607" name="Group 25"/>
          <p:cNvGrpSpPr>
            <a:grpSpLocks/>
          </p:cNvGrpSpPr>
          <p:nvPr/>
        </p:nvGrpSpPr>
        <p:grpSpPr bwMode="auto">
          <a:xfrm>
            <a:off x="1826451" y="4770772"/>
            <a:ext cx="1149350" cy="1066800"/>
            <a:chOff x="144" y="144"/>
            <a:chExt cx="1152" cy="1136"/>
          </a:xfrm>
        </p:grpSpPr>
        <p:sp>
          <p:nvSpPr>
            <p:cNvPr id="11061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061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0608" name="Text Box 43"/>
          <p:cNvSpPr txBox="1">
            <a:spLocks noChangeArrowheads="1"/>
          </p:cNvSpPr>
          <p:nvPr/>
        </p:nvSpPr>
        <p:spPr bwMode="auto">
          <a:xfrm>
            <a:off x="2978976" y="4690777"/>
            <a:ext cx="44089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pic>
        <p:nvPicPr>
          <p:cNvPr id="11060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4473116"/>
            <a:ext cx="1679575" cy="1662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10" name="TextBox 110"/>
          <p:cNvSpPr txBox="1">
            <a:spLocks noChangeArrowheads="1"/>
          </p:cNvSpPr>
          <p:nvPr/>
        </p:nvSpPr>
        <p:spPr bwMode="auto">
          <a:xfrm>
            <a:off x="4824028" y="510721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11" name="TextBox 111"/>
          <p:cNvSpPr txBox="1">
            <a:spLocks noChangeArrowheads="1"/>
          </p:cNvSpPr>
          <p:nvPr/>
        </p:nvSpPr>
        <p:spPr bwMode="auto">
          <a:xfrm>
            <a:off x="6751638" y="5027153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sp>
        <p:nvSpPr>
          <p:cNvPr id="91" name="Left Bracket 90"/>
          <p:cNvSpPr/>
          <p:nvPr/>
        </p:nvSpPr>
        <p:spPr bwMode="auto">
          <a:xfrm>
            <a:off x="1619672" y="4581128"/>
            <a:ext cx="144016" cy="1440160"/>
          </a:xfrm>
          <a:prstGeom prst="lef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ight Bracket 91"/>
          <p:cNvSpPr/>
          <p:nvPr/>
        </p:nvSpPr>
        <p:spPr bwMode="auto">
          <a:xfrm>
            <a:off x="4716016" y="4581128"/>
            <a:ext cx="144016" cy="1440160"/>
          </a:xfrm>
          <a:prstGeom prst="righ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825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286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1367644" y="2960948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4175956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555776" y="3392996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10941827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17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 (la </a:t>
            </a:r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fel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</a:p>
        </p:txBody>
      </p:sp>
      <p:grpSp>
        <p:nvGrpSpPr>
          <p:cNvPr id="30" name="Group 3"/>
          <p:cNvGrpSpPr>
            <a:grpSpLocks/>
          </p:cNvGrpSpPr>
          <p:nvPr/>
        </p:nvGrpSpPr>
        <p:grpSpPr bwMode="auto">
          <a:xfrm>
            <a:off x="1367644" y="2960948"/>
            <a:ext cx="1225550" cy="1295400"/>
            <a:chOff x="144" y="144"/>
            <a:chExt cx="1152" cy="1136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4175956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4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50" name="TextBox 23"/>
          <p:cNvSpPr txBox="1">
            <a:spLocks noChangeArrowheads="1"/>
          </p:cNvSpPr>
          <p:nvPr/>
        </p:nvSpPr>
        <p:spPr bwMode="auto">
          <a:xfrm>
            <a:off x="2555776" y="3392996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1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52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35325380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520044" y="2996952"/>
            <a:ext cx="1225550" cy="1295400"/>
            <a:chOff x="144" y="144"/>
            <a:chExt cx="1152" cy="1136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4328356" y="4725144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72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2292" y="2708920"/>
            <a:ext cx="1876425" cy="1857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3" name="TextBox 23"/>
          <p:cNvSpPr txBox="1">
            <a:spLocks noChangeArrowheads="1"/>
          </p:cNvSpPr>
          <p:nvPr/>
        </p:nvSpPr>
        <p:spPr bwMode="auto">
          <a:xfrm>
            <a:off x="2708176" y="34290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4" name="TextBox 24"/>
          <p:cNvSpPr txBox="1">
            <a:spLocks noChangeArrowheads="1"/>
          </p:cNvSpPr>
          <p:nvPr/>
        </p:nvSpPr>
        <p:spPr bwMode="auto">
          <a:xfrm>
            <a:off x="5300464" y="3354672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3966915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44208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 bwMode="auto">
          <a:xfrm>
            <a:off x="8280412" y="2672916"/>
            <a:ext cx="0" cy="187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44208" y="2672916"/>
            <a:ext cx="1872208" cy="187220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7" name="Text Box 25"/>
          <p:cNvSpPr txBox="1">
            <a:spLocks noChangeArrowheads="1"/>
          </p:cNvSpPr>
          <p:nvPr/>
        </p:nvSpPr>
        <p:spPr bwMode="auto">
          <a:xfrm>
            <a:off x="6120172" y="4473116"/>
            <a:ext cx="27098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output: </a:t>
            </a:r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deplasat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stânga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cu 1 pixel</a:t>
            </a: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1520044" y="2996952"/>
            <a:ext cx="1225550" cy="1295400"/>
            <a:chOff x="144" y="144"/>
            <a:chExt cx="1152" cy="1136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4328356" y="4725144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51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2292" y="2708920"/>
            <a:ext cx="1876425" cy="1857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2" name="TextBox 23"/>
          <p:cNvSpPr txBox="1">
            <a:spLocks noChangeArrowheads="1"/>
          </p:cNvSpPr>
          <p:nvPr/>
        </p:nvSpPr>
        <p:spPr bwMode="auto">
          <a:xfrm>
            <a:off x="2708176" y="34290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3" name="TextBox 24"/>
          <p:cNvSpPr txBox="1">
            <a:spLocks noChangeArrowheads="1"/>
          </p:cNvSpPr>
          <p:nvPr/>
        </p:nvSpPr>
        <p:spPr bwMode="auto">
          <a:xfrm>
            <a:off x="5300464" y="3354672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882848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4103948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sp>
        <p:nvSpPr>
          <p:cNvPr id="34" name="TextBox 23"/>
          <p:cNvSpPr txBox="1">
            <a:spLocks noChangeArrowheads="1"/>
          </p:cNvSpPr>
          <p:nvPr/>
        </p:nvSpPr>
        <p:spPr bwMode="auto">
          <a:xfrm>
            <a:off x="2663788" y="332098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5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37" name="Group 5"/>
          <p:cNvGrpSpPr>
            <a:grpSpLocks/>
          </p:cNvGrpSpPr>
          <p:nvPr/>
        </p:nvGrpSpPr>
        <p:grpSpPr bwMode="auto">
          <a:xfrm>
            <a:off x="1259632" y="2960948"/>
            <a:ext cx="1676400" cy="1295400"/>
            <a:chOff x="3799" y="2064"/>
            <a:chExt cx="1433" cy="1136"/>
          </a:xfrm>
        </p:grpSpPr>
        <p:grpSp>
          <p:nvGrpSpPr>
            <p:cNvPr id="3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1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2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4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5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6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8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9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0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2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3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4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6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9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4220450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103948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sp>
        <p:nvSpPr>
          <p:cNvPr id="30" name="TextBox 23"/>
          <p:cNvSpPr txBox="1">
            <a:spLocks noChangeArrowheads="1"/>
          </p:cNvSpPr>
          <p:nvPr/>
        </p:nvSpPr>
        <p:spPr bwMode="auto">
          <a:xfrm>
            <a:off x="2663788" y="332098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1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1259632" y="2960948"/>
            <a:ext cx="1676400" cy="1295400"/>
            <a:chOff x="3799" y="2064"/>
            <a:chExt cx="1433" cy="1136"/>
          </a:xfrm>
        </p:grpSpPr>
        <p:grpSp>
          <p:nvGrpSpPr>
            <p:cNvPr id="11674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8025" y="2667000"/>
            <a:ext cx="1857375" cy="1866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084168" y="4434207"/>
            <a:ext cx="26892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blurat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</a:t>
            </a:r>
          </a:p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(cu </a:t>
            </a:r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filtru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medie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</p:spTree>
    <p:extLst>
      <p:ext uri="{BB962C8B-B14F-4D97-AF65-F5344CB8AC3E}">
        <p14:creationId xmlns:p14="http://schemas.microsoft.com/office/powerpoint/2010/main" val="1929721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6" name="Group 25"/>
          <p:cNvGrpSpPr>
            <a:grpSpLocks/>
          </p:cNvGrpSpPr>
          <p:nvPr/>
        </p:nvGrpSpPr>
        <p:grpSpPr bwMode="auto">
          <a:xfrm>
            <a:off x="791580" y="3046276"/>
            <a:ext cx="1149350" cy="1066800"/>
            <a:chOff x="144" y="144"/>
            <a:chExt cx="1152" cy="1136"/>
          </a:xfrm>
        </p:grpSpPr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1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3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6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7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8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9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0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1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2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3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94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96" name="Text Box 43"/>
          <p:cNvSpPr txBox="1">
            <a:spLocks noChangeArrowheads="1"/>
          </p:cNvSpPr>
          <p:nvPr/>
        </p:nvSpPr>
        <p:spPr bwMode="auto">
          <a:xfrm>
            <a:off x="2009614" y="2960948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  <p:sp>
        <p:nvSpPr>
          <p:cNvPr id="98" name="Text Box 45"/>
          <p:cNvSpPr txBox="1">
            <a:spLocks noChangeArrowheads="1"/>
          </p:cNvSpPr>
          <p:nvPr/>
        </p:nvSpPr>
        <p:spPr bwMode="auto">
          <a:xfrm>
            <a:off x="1079612" y="4365104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18" charset="0"/>
              </a:rPr>
              <a:t>(Suma =  1)</a:t>
            </a:r>
          </a:p>
        </p:txBody>
      </p:sp>
      <p:sp>
        <p:nvSpPr>
          <p:cNvPr id="2" name="Left Bracket 1"/>
          <p:cNvSpPr/>
          <p:nvPr/>
        </p:nvSpPr>
        <p:spPr bwMode="auto">
          <a:xfrm>
            <a:off x="575556" y="2888940"/>
            <a:ext cx="144016" cy="1440160"/>
          </a:xfrm>
          <a:prstGeom prst="lef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ight Bracket 2"/>
          <p:cNvSpPr/>
          <p:nvPr/>
        </p:nvSpPr>
        <p:spPr bwMode="auto">
          <a:xfrm>
            <a:off x="3851920" y="2852936"/>
            <a:ext cx="144016" cy="1440160"/>
          </a:xfrm>
          <a:prstGeom prst="righ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398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569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17</a:t>
                </a:r>
              </a:p>
            </p:txBody>
          </p:sp>
          <p:sp>
            <p:nvSpPr>
              <p:cNvPr id="6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4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  <p:sp>
        <p:nvSpPr>
          <p:cNvPr id="98" name="Text Box 45"/>
          <p:cNvSpPr txBox="1">
            <a:spLocks noChangeArrowheads="1"/>
          </p:cNvSpPr>
          <p:nvPr/>
        </p:nvSpPr>
        <p:spPr bwMode="auto">
          <a:xfrm>
            <a:off x="2123728" y="4751856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18" charset="0"/>
              </a:rPr>
              <a:t>(Suma =  1)</a:t>
            </a:r>
          </a:p>
        </p:txBody>
      </p:sp>
    </p:spTree>
    <p:extLst>
      <p:ext uri="{BB962C8B-B14F-4D97-AF65-F5344CB8AC3E}">
        <p14:creationId xmlns:p14="http://schemas.microsoft.com/office/powerpoint/2010/main" val="8701711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/>
              <a:t>?</a:t>
            </a: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pic>
        <p:nvPicPr>
          <p:cNvPr id="54" name="Picture 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0252" y="2564904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 Box 44"/>
          <p:cNvSpPr txBox="1">
            <a:spLocks noChangeArrowheads="1"/>
          </p:cNvSpPr>
          <p:nvPr/>
        </p:nvSpPr>
        <p:spPr bwMode="auto">
          <a:xfrm>
            <a:off x="323528" y="5409220"/>
            <a:ext cx="83169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accentuare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 -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accentuează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diferențele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cu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ajutorul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mediilor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locale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David Lowe</a:t>
            </a:r>
          </a:p>
        </p:txBody>
      </p:sp>
      <p:sp>
        <p:nvSpPr>
          <p:cNvPr id="101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3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05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06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07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17</a:t>
                </a:r>
              </a:p>
            </p:txBody>
          </p:sp>
          <p:sp>
            <p:nvSpPr>
              <p:cNvPr id="108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09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10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11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9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2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45"/>
          <p:cNvSpPr txBox="1">
            <a:spLocks noChangeArrowheads="1"/>
          </p:cNvSpPr>
          <p:nvPr/>
        </p:nvSpPr>
        <p:spPr bwMode="auto">
          <a:xfrm>
            <a:off x="2123728" y="4751856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18" charset="0"/>
              </a:rPr>
              <a:t>(Suma =  1)</a:t>
            </a:r>
          </a:p>
        </p:txBody>
      </p:sp>
    </p:spTree>
    <p:extLst>
      <p:ext uri="{BB962C8B-B14F-4D97-AF65-F5344CB8AC3E}">
        <p14:creationId xmlns:p14="http://schemas.microsoft.com/office/powerpoint/2010/main" val="31058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Laborator</a:t>
            </a:r>
            <a:r>
              <a:rPr lang="en-US" dirty="0">
                <a:latin typeface="Times New Roman"/>
                <a:cs typeface="Times New Roman"/>
              </a:rPr>
              <a:t> 2+3: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mozaic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68" y="1210409"/>
            <a:ext cx="2799950" cy="1863239"/>
          </a:xfrm>
          <a:prstGeom prst="rect">
            <a:avLst/>
          </a:prstGeom>
        </p:spPr>
      </p:pic>
      <p:pic>
        <p:nvPicPr>
          <p:cNvPr id="5" name="Picture 4" descr="moza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28" y="4923377"/>
            <a:ext cx="2823090" cy="1863239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799692" y="2240869"/>
            <a:ext cx="612068" cy="72008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1862457" y="5750628"/>
            <a:ext cx="693319" cy="594696"/>
          </a:xfrm>
          <a:prstGeom prst="mathEqual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98" y="1264865"/>
            <a:ext cx="3830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558ED5"/>
                </a:solidFill>
                <a:latin typeface="Times New Roman"/>
                <a:cs typeface="Times New Roman"/>
              </a:rPr>
              <a:t>imagine de </a:t>
            </a:r>
            <a:r>
              <a:rPr lang="en-US" sz="2600" dirty="0" err="1">
                <a:solidFill>
                  <a:srgbClr val="558ED5"/>
                </a:solidFill>
                <a:latin typeface="Times New Roman"/>
                <a:cs typeface="Times New Roman"/>
              </a:rPr>
              <a:t>referință</a:t>
            </a:r>
            <a:endParaRPr lang="en-US" sz="2600" dirty="0">
              <a:solidFill>
                <a:srgbClr val="558ED5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3288466"/>
            <a:ext cx="51397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colectie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de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imagini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  <a:p>
            <a:pPr algn="ctr"/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de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dimensiuni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reduse</a:t>
            </a:r>
          </a:p>
          <a:p>
            <a:pPr algn="ctr"/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28 </a:t>
            </a:r>
            <a:r>
              <a:rPr lang="en-US" sz="2000" dirty="0">
                <a:solidFill>
                  <a:srgbClr val="008000"/>
                </a:solidFill>
                <a:latin typeface="Times New Roman"/>
                <a:cs typeface="Times New Roman"/>
              </a:rPr>
              <a:t>✕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40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pixeli</a:t>
            </a:r>
            <a:endParaRPr lang="en-US" sz="26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01840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/>
                <a:cs typeface="Times New Roman"/>
              </a:rPr>
              <a:t>imagine </a:t>
            </a:r>
            <a:r>
              <a:rPr lang="en-US" sz="3200" dirty="0" err="1">
                <a:solidFill>
                  <a:srgbClr val="558ED5"/>
                </a:solidFill>
                <a:latin typeface="Times New Roman"/>
                <a:cs typeface="Times New Roman"/>
              </a:rPr>
              <a:t>mozaic</a:t>
            </a:r>
            <a:endParaRPr lang="en-US" sz="3200" dirty="0">
              <a:solidFill>
                <a:srgbClr val="558ED5"/>
              </a:solidFill>
              <a:latin typeface="Times New Roman"/>
              <a:cs typeface="Times New Roman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723027" y="3363415"/>
            <a:ext cx="2556709" cy="1136443"/>
            <a:chOff x="5723027" y="3363415"/>
            <a:chExt cx="2556709" cy="1136443"/>
          </a:xfrm>
        </p:grpSpPr>
        <p:pic>
          <p:nvPicPr>
            <p:cNvPr id="13" name="Picture 12" descr="0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14" name="Picture 13" descr="0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16" name="Picture 15" descr="0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17" name="Picture 16" descr="00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18" name="Picture 17" descr="005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19" name="Picture 18" descr="00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20" name="Picture 19" descr="007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21" name="Picture 20" descr="008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22" name="Picture 21" descr="009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23" name="Picture 22" descr="01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24" name="Picture 23" descr="01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25" name="Picture 24" descr="01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26" name="Picture 25" descr="013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27" name="Picture 26" descr="014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28" name="Picture 27" descr="015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33085" y="5217117"/>
            <a:ext cx="3830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  <a:latin typeface="Times New Roman"/>
                <a:cs typeface="Times New Roman"/>
              </a:rPr>
              <a:t>algoritm</a:t>
            </a:r>
            <a:r>
              <a:rPr lang="en-US" sz="2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/>
                <a:cs typeface="Times New Roman"/>
              </a:rPr>
              <a:t>codat</a:t>
            </a:r>
            <a:r>
              <a:rPr lang="en-US" sz="26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600" dirty="0" err="1">
                <a:solidFill>
                  <a:srgbClr val="FF0000"/>
                </a:solidFill>
                <a:latin typeface="Times New Roman"/>
                <a:cs typeface="Times New Roman"/>
              </a:rPr>
              <a:t>voi</a:t>
            </a: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Plus 31"/>
          <p:cNvSpPr/>
          <p:nvPr/>
        </p:nvSpPr>
        <p:spPr>
          <a:xfrm>
            <a:off x="1907704" y="4437112"/>
            <a:ext cx="612068" cy="72008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2" grpId="0"/>
      <p:bldP spid="31" grpId="0"/>
      <p:bldP spid="3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Reducerea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zgomot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originală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“salt and pepper”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1740" y="62013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1980" y="6237312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normal</a:t>
            </a:r>
          </a:p>
        </p:txBody>
      </p:sp>
      <p:pic>
        <p:nvPicPr>
          <p:cNvPr id="4" name="Picture 3" descr="cameraman_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6752"/>
            <a:ext cx="2268252" cy="2268252"/>
          </a:xfrm>
          <a:prstGeom prst="rect">
            <a:avLst/>
          </a:prstGeom>
        </p:spPr>
      </p:pic>
      <p:pic>
        <p:nvPicPr>
          <p:cNvPr id="6" name="Picture 5" descr="cameraman_salt_and_pep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1196752"/>
            <a:ext cx="2268252" cy="2268252"/>
          </a:xfrm>
          <a:prstGeom prst="rect">
            <a:avLst/>
          </a:prstGeom>
        </p:spPr>
      </p:pic>
      <p:pic>
        <p:nvPicPr>
          <p:cNvPr id="17" name="Picture 16" descr="cameraman_impu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05064"/>
            <a:ext cx="2268252" cy="2268252"/>
          </a:xfrm>
          <a:prstGeom prst="rect">
            <a:avLst/>
          </a:prstGeom>
        </p:spPr>
      </p:pic>
      <p:pic>
        <p:nvPicPr>
          <p:cNvPr id="18" name="Picture 17" descr="cameraman_gaussi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4005064"/>
            <a:ext cx="2268252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82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48" y="-99392"/>
            <a:ext cx="8399276" cy="1143000"/>
          </a:xfrm>
        </p:spPr>
        <p:txBody>
          <a:bodyPr/>
          <a:lstStyle/>
          <a:p>
            <a:r>
              <a:rPr lang="en-US" sz="3600" dirty="0" err="1">
                <a:latin typeface="Times New Roman"/>
                <a:cs typeface="Times New Roman"/>
              </a:rPr>
              <a:t>Reducerea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zgomotului</a:t>
            </a:r>
            <a:r>
              <a:rPr lang="en-US" sz="3600" dirty="0">
                <a:latin typeface="Times New Roman"/>
                <a:cs typeface="Times New Roman"/>
              </a:rPr>
              <a:t> “salt and pepper”</a:t>
            </a:r>
          </a:p>
        </p:txBody>
      </p:sp>
      <p:pic>
        <p:nvPicPr>
          <p:cNvPr id="2" name="Picture 1" descr="cameraman_salt_and_pepper_3x3_reduc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25044"/>
            <a:ext cx="2268252" cy="2268252"/>
          </a:xfrm>
          <a:prstGeom prst="rect">
            <a:avLst/>
          </a:prstGeom>
        </p:spPr>
      </p:pic>
      <p:pic>
        <p:nvPicPr>
          <p:cNvPr id="3" name="Picture 2" descr="cameraman_salt_and_pepper_5x5_reduc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3825044"/>
            <a:ext cx="2268252" cy="2268252"/>
          </a:xfrm>
          <a:prstGeom prst="rect">
            <a:avLst/>
          </a:prstGeom>
        </p:spPr>
      </p:pic>
      <p:pic>
        <p:nvPicPr>
          <p:cNvPr id="4" name="Picture 3" descr="cameraman_salt_and_pepper_7x7_reduc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825044"/>
            <a:ext cx="2268252" cy="2268252"/>
          </a:xfrm>
          <a:prstGeom prst="rect">
            <a:avLst/>
          </a:prstGeom>
        </p:spPr>
      </p:pic>
      <p:pic>
        <p:nvPicPr>
          <p:cNvPr id="13" name="Picture 12" descr="cameraman_salt_and_pepp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36712"/>
            <a:ext cx="2268252" cy="2268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5716" y="310496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latin typeface="Times New Roman"/>
                <a:cs typeface="Times New Roman"/>
              </a:rPr>
              <a:t>Aplicăm</a:t>
            </a:r>
            <a:r>
              <a:rPr lang="en-US" b="0" dirty="0">
                <a:latin typeface="Times New Roman"/>
                <a:cs typeface="Times New Roman"/>
              </a:rPr>
              <a:t> un </a:t>
            </a:r>
            <a:r>
              <a:rPr lang="en-US" b="0" dirty="0" err="1">
                <a:latin typeface="Times New Roman"/>
                <a:cs typeface="Times New Roman"/>
              </a:rPr>
              <a:t>filtru</a:t>
            </a:r>
            <a:r>
              <a:rPr lang="en-US" b="0" dirty="0">
                <a:latin typeface="Times New Roman"/>
                <a:cs typeface="Times New Roman"/>
              </a:rPr>
              <a:t> Gaussian de </a:t>
            </a:r>
            <a:r>
              <a:rPr lang="en-US" b="0" dirty="0" err="1">
                <a:latin typeface="Times New Roman"/>
                <a:cs typeface="Times New Roman"/>
              </a:rPr>
              <a:t>dimensiune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n × 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510362"/>
            <a:ext cx="828092" cy="27253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3510362"/>
            <a:ext cx="817610" cy="27253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10362"/>
            <a:ext cx="807128" cy="2725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512" y="6196283"/>
            <a:ext cx="55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Zgomotul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elimină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dar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deteriorează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blurare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+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zgomotul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împrăștie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vecini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065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median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3">
                  <p:embed/>
                </p:oleObj>
              </mc:Choice>
              <mc:Fallback>
                <p:oleObj name="Equation" r:id="rId3" imgW="914400" imgH="198720" progId="Equation.3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27584" y="1034690"/>
            <a:ext cx="8424936" cy="5454650"/>
          </a:xfrm>
          <a:noFill/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dirty="0">
                <a:latin typeface="Times New Roman"/>
                <a:cs typeface="Times New Roman"/>
              </a:rPr>
              <a:t>Un </a:t>
            </a:r>
            <a:r>
              <a:rPr lang="en-US" b="1" dirty="0" err="1">
                <a:latin typeface="Times New Roman"/>
                <a:cs typeface="Times New Roman"/>
              </a:rPr>
              <a:t>filtru</a:t>
            </a:r>
            <a:r>
              <a:rPr lang="en-US" b="1" dirty="0">
                <a:latin typeface="Times New Roman"/>
                <a:cs typeface="Times New Roman"/>
              </a:rPr>
              <a:t> median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operează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asupra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ferestre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selectarea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intensității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mediane</a:t>
            </a:r>
            <a:br>
              <a:rPr lang="en-US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  <a:p>
            <a:pPr algn="just">
              <a:buFontTx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br>
              <a:rPr lang="en-US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454" y="3093095"/>
            <a:ext cx="18722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Mediana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0620" y="3298110"/>
            <a:ext cx="151216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Sortează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3959" y="4071708"/>
            <a:ext cx="151216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Înlocuieşte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3595906" y="2011816"/>
            <a:ext cx="1225550" cy="1295400"/>
            <a:chOff x="144" y="144"/>
            <a:chExt cx="1152" cy="1136"/>
          </a:xfrm>
          <a:noFill/>
        </p:grpSpPr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30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31</a:t>
              </a: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33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27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90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23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15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13538" y="3643467"/>
            <a:ext cx="443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10 15 20 23 27 30 31 33 90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10668" y="3307216"/>
            <a:ext cx="0" cy="386031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212687" y="4061248"/>
            <a:ext cx="0" cy="386031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3648052" y="4491176"/>
            <a:ext cx="1225550" cy="1295400"/>
            <a:chOff x="144" y="144"/>
            <a:chExt cx="1152" cy="1136"/>
          </a:xfrm>
          <a:noFill/>
        </p:grpSpPr>
        <p:sp>
          <p:nvSpPr>
            <p:cNvPr id="3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30</a:t>
              </a: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31</a:t>
              </a: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33</a:t>
              </a: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27</a:t>
              </a: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27</a:t>
              </a:r>
            </a:p>
          </p:txBody>
        </p:sp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23</a:t>
              </a: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15</a:t>
              </a: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054550" y="3695500"/>
            <a:ext cx="346604" cy="37620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90657" y="3442578"/>
            <a:ext cx="1113766" cy="252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4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3" grpId="0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median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3">
                  <p:embed/>
                </p:oleObj>
              </mc:Choice>
              <mc:Fallback>
                <p:oleObj name="Equation" r:id="rId3" imgW="914400" imgH="198720" progId="Equation.3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27584" y="1034691"/>
            <a:ext cx="8424936" cy="1964524"/>
          </a:xfrm>
          <a:noFill/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3000" dirty="0">
                <a:latin typeface="Times New Roman"/>
                <a:cs typeface="Times New Roman"/>
              </a:rPr>
              <a:t>Un </a:t>
            </a:r>
            <a:r>
              <a:rPr lang="en-US" sz="3000" b="1" dirty="0" err="1">
                <a:latin typeface="Times New Roman"/>
                <a:cs typeface="Times New Roman"/>
              </a:rPr>
              <a:t>filtru</a:t>
            </a:r>
            <a:r>
              <a:rPr lang="en-US" sz="3000" b="1" dirty="0">
                <a:latin typeface="Times New Roman"/>
                <a:cs typeface="Times New Roman"/>
              </a:rPr>
              <a:t> median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operează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asupra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unei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ferestre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prin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selectarea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intensității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mediane</a:t>
            </a:r>
            <a:br>
              <a:rPr lang="en-US" sz="3000" dirty="0">
                <a:latin typeface="Times New Roman"/>
                <a:cs typeface="Times New Roman"/>
              </a:rPr>
            </a:br>
            <a:endParaRPr lang="en-US" sz="3000" dirty="0">
              <a:latin typeface="Times New Roman"/>
              <a:cs typeface="Times New Roman"/>
            </a:endParaRPr>
          </a:p>
          <a:p>
            <a:pPr algn="just"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Este </a:t>
            </a:r>
            <a:r>
              <a:rPr lang="en-US" sz="2800" dirty="0" err="1">
                <a:latin typeface="Times New Roman"/>
                <a:cs typeface="Times New Roman"/>
              </a:rPr>
              <a:t>liniar</a:t>
            </a:r>
            <a:r>
              <a:rPr lang="en-US" sz="2800" dirty="0">
                <a:latin typeface="Times New Roman"/>
                <a:cs typeface="Times New Roman"/>
              </a:rPr>
              <a:t>? (median(I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>
                <a:latin typeface="Times New Roman"/>
                <a:cs typeface="Times New Roman"/>
              </a:rPr>
              <a:t>+I</a:t>
            </a:r>
            <a:r>
              <a:rPr lang="en-US" sz="2800" baseline="-25000" dirty="0">
                <a:latin typeface="Times New Roman"/>
                <a:cs typeface="Times New Roman"/>
              </a:rPr>
              <a:t>2</a:t>
            </a:r>
            <a:r>
              <a:rPr lang="en-US" sz="2800" dirty="0">
                <a:latin typeface="Times New Roman"/>
                <a:cs typeface="Times New Roman"/>
              </a:rPr>
              <a:t>) = median(I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>
                <a:latin typeface="Times New Roman"/>
                <a:cs typeface="Times New Roman"/>
              </a:rPr>
              <a:t>) + median(I</a:t>
            </a:r>
            <a:r>
              <a:rPr lang="en-US" sz="2800" baseline="-25000" dirty="0">
                <a:latin typeface="Times New Roman"/>
                <a:cs typeface="Times New Roman"/>
              </a:rPr>
              <a:t>2</a:t>
            </a:r>
            <a:r>
              <a:rPr lang="en-US" sz="2800" dirty="0">
                <a:latin typeface="Times New Roman"/>
                <a:cs typeface="Times New Roman"/>
              </a:rPr>
              <a:t>))</a:t>
            </a:r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1423458" y="3175954"/>
            <a:ext cx="1225550" cy="1295400"/>
            <a:chOff x="144" y="144"/>
            <a:chExt cx="1152" cy="1136"/>
          </a:xfrm>
          <a:noFill/>
        </p:grpSpPr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15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grpSp>
        <p:nvGrpSpPr>
          <p:cNvPr id="55" name="Group 3"/>
          <p:cNvGrpSpPr>
            <a:grpSpLocks/>
          </p:cNvGrpSpPr>
          <p:nvPr/>
        </p:nvGrpSpPr>
        <p:grpSpPr bwMode="auto">
          <a:xfrm>
            <a:off x="3562059" y="3175954"/>
            <a:ext cx="1225550" cy="1295400"/>
            <a:chOff x="144" y="144"/>
            <a:chExt cx="1152" cy="1136"/>
          </a:xfrm>
          <a:noFill/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6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4465" y="3546655"/>
            <a:ext cx="459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/>
                <a:cs typeface="Times New Roman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35117" y="3592822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mediana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53091" y="3592822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36532" y="3592822"/>
            <a:ext cx="210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mediana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 </a:t>
            </a:r>
          </a:p>
        </p:txBody>
      </p:sp>
      <p:grpSp>
        <p:nvGrpSpPr>
          <p:cNvPr id="75" name="Group 3"/>
          <p:cNvGrpSpPr>
            <a:grpSpLocks/>
          </p:cNvGrpSpPr>
          <p:nvPr/>
        </p:nvGrpSpPr>
        <p:grpSpPr bwMode="auto">
          <a:xfrm>
            <a:off x="6781598" y="3175954"/>
            <a:ext cx="1225550" cy="1295400"/>
            <a:chOff x="144" y="144"/>
            <a:chExt cx="1152" cy="1136"/>
          </a:xfrm>
          <a:noFill/>
        </p:grpSpPr>
        <p:sp>
          <p:nvSpPr>
            <p:cNvPr id="7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40</a:t>
              </a:r>
            </a:p>
          </p:txBody>
        </p:sp>
        <p:sp>
          <p:nvSpPr>
            <p:cNvPr id="7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40</a:t>
              </a:r>
            </a:p>
          </p:txBody>
        </p:sp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40</a:t>
              </a: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40</a:t>
              </a:r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8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8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8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8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9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9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9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8037935" y="3592822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226228" y="3592822"/>
            <a:ext cx="93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= 20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7283" y="5042179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mediana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</a:p>
        </p:txBody>
      </p:sp>
      <p:grpSp>
        <p:nvGrpSpPr>
          <p:cNvPr id="96" name="Group 3"/>
          <p:cNvGrpSpPr>
            <a:grpSpLocks/>
          </p:cNvGrpSpPr>
          <p:nvPr/>
        </p:nvGrpSpPr>
        <p:grpSpPr bwMode="auto">
          <a:xfrm>
            <a:off x="1437688" y="4734600"/>
            <a:ext cx="1225550" cy="1295400"/>
            <a:chOff x="144" y="144"/>
            <a:chExt cx="1152" cy="1136"/>
          </a:xfrm>
          <a:noFill/>
        </p:grpSpPr>
        <p:sp>
          <p:nvSpPr>
            <p:cNvPr id="9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9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9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0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0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15</a:t>
              </a:r>
            </a:p>
          </p:txBody>
        </p:sp>
        <p:sp>
          <p:nvSpPr>
            <p:cNvPr id="10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0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0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0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0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0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913502" y="5002199"/>
            <a:ext cx="459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/>
                <a:cs typeface="Times New Roman"/>
              </a:rPr>
              <a:t>+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652770" y="5062820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68787" y="5036738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mediana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</a:p>
        </p:txBody>
      </p:sp>
      <p:grpSp>
        <p:nvGrpSpPr>
          <p:cNvPr id="117" name="Group 3"/>
          <p:cNvGrpSpPr>
            <a:grpSpLocks/>
          </p:cNvGrpSpPr>
          <p:nvPr/>
        </p:nvGrpSpPr>
        <p:grpSpPr bwMode="auto">
          <a:xfrm>
            <a:off x="4589192" y="4729159"/>
            <a:ext cx="1225550" cy="1295400"/>
            <a:chOff x="144" y="144"/>
            <a:chExt cx="1152" cy="1136"/>
          </a:xfrm>
          <a:noFill/>
        </p:grpSpPr>
        <p:sp>
          <p:nvSpPr>
            <p:cNvPr id="11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1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2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2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20</a:t>
              </a:r>
            </a:p>
          </p:txBody>
        </p:sp>
        <p:sp>
          <p:nvSpPr>
            <p:cNvPr id="12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12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2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2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2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2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2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804274" y="5057379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052849" y="5054002"/>
            <a:ext cx="210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= 15 + 10 = 25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6147038"/>
            <a:ext cx="798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NU </a:t>
            </a: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liniar</a:t>
            </a:r>
            <a:endParaRPr lang="en-US" sz="28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65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3" grpId="0"/>
      <p:bldP spid="74" grpId="0"/>
      <p:bldP spid="93" grpId="0"/>
      <p:bldP spid="94" grpId="0"/>
      <p:bldP spid="95" grpId="0"/>
      <p:bldP spid="114" grpId="0"/>
      <p:bldP spid="115" grpId="0"/>
      <p:bldP spid="116" grpId="0"/>
      <p:bldP spid="135" grpId="0"/>
      <p:bldP spid="136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median vs. </a:t>
            </a:r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Gaussian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3">
                  <p:embed/>
                </p:oleObj>
              </mc:Choice>
              <mc:Fallback>
                <p:oleObj name="Equation" r:id="rId3" imgW="914400" imgH="198720" progId="Equation.3">
                  <p:embed/>
                  <p:pic>
                    <p:nvPicPr>
                      <p:cNvPr id="717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AutoShape 4"/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Text Box 13"/>
          <p:cNvSpPr txBox="1">
            <a:spLocks noChangeArrowheads="1"/>
          </p:cNvSpPr>
          <p:nvPr/>
        </p:nvSpPr>
        <p:spPr bwMode="auto">
          <a:xfrm>
            <a:off x="401206" y="2173288"/>
            <a:ext cx="10310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Gaussian</a:t>
            </a:r>
          </a:p>
        </p:txBody>
      </p:sp>
      <p:sp>
        <p:nvSpPr>
          <p:cNvPr id="7179" name="Text Box 14"/>
          <p:cNvSpPr txBox="1">
            <a:spLocks noChangeArrowheads="1"/>
          </p:cNvSpPr>
          <p:nvPr/>
        </p:nvSpPr>
        <p:spPr bwMode="auto">
          <a:xfrm>
            <a:off x="495773" y="4869160"/>
            <a:ext cx="8643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median</a:t>
            </a:r>
          </a:p>
        </p:txBody>
      </p:sp>
      <p:pic>
        <p:nvPicPr>
          <p:cNvPr id="14" name="Picture 13" descr="cameraman_salt_and_pepper_3x3_reduc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48780"/>
            <a:ext cx="2268252" cy="2268252"/>
          </a:xfrm>
          <a:prstGeom prst="rect">
            <a:avLst/>
          </a:prstGeom>
        </p:spPr>
      </p:pic>
      <p:pic>
        <p:nvPicPr>
          <p:cNvPr id="15" name="Picture 14" descr="cameraman_salt_and_pepper_5x5_reduc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48780"/>
            <a:ext cx="2268252" cy="2268252"/>
          </a:xfrm>
          <a:prstGeom prst="rect">
            <a:avLst/>
          </a:prstGeom>
        </p:spPr>
      </p:pic>
      <p:pic>
        <p:nvPicPr>
          <p:cNvPr id="16" name="Picture 15" descr="cameraman_salt_and_pepper_7x7_reduce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48780"/>
            <a:ext cx="2268252" cy="2268252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016732"/>
            <a:ext cx="828092" cy="27253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016732"/>
            <a:ext cx="817610" cy="272537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980728"/>
            <a:ext cx="807128" cy="272537"/>
          </a:xfrm>
          <a:prstGeom prst="rect">
            <a:avLst/>
          </a:prstGeom>
        </p:spPr>
      </p:pic>
      <p:pic>
        <p:nvPicPr>
          <p:cNvPr id="2" name="Picture 1" descr="cameraman_salt_and_pepper_3x3_median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4005064"/>
            <a:ext cx="2232248" cy="2232248"/>
          </a:xfrm>
          <a:prstGeom prst="rect">
            <a:avLst/>
          </a:prstGeom>
        </p:spPr>
      </p:pic>
      <p:pic>
        <p:nvPicPr>
          <p:cNvPr id="3" name="Picture 2" descr="cameraman_salt_and_pepper_5x5_media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005064"/>
            <a:ext cx="2232248" cy="2232248"/>
          </a:xfrm>
          <a:prstGeom prst="rect">
            <a:avLst/>
          </a:prstGeom>
        </p:spPr>
      </p:pic>
      <p:pic>
        <p:nvPicPr>
          <p:cNvPr id="4" name="Picture 3" descr="cameraman_salt_and_pepper_7x7_median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05064"/>
            <a:ext cx="2232248" cy="2232248"/>
          </a:xfrm>
          <a:prstGeom prst="rect">
            <a:avLst/>
          </a:prstGeom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0" y="3436258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zgomot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“salt and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peper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6236813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Zgomotul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elimină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cu un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median 3 x 3.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vecin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ătăți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deteriorează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(se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uniformizează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).</a:t>
            </a:r>
            <a:endParaRPr lang="en-US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80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median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8824" b="40485"/>
          <a:stretch/>
        </p:blipFill>
        <p:spPr bwMode="auto">
          <a:xfrm>
            <a:off x="1055688" y="1238250"/>
            <a:ext cx="6667500" cy="262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-72516" y="1664804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zgomot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“salt and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peper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după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aplicarea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filtrului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median</a:t>
            </a: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98413" y="6597352"/>
            <a:ext cx="2237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M. Herbert</a:t>
            </a:r>
          </a:p>
        </p:txBody>
      </p:sp>
    </p:spTree>
    <p:extLst>
      <p:ext uri="{BB962C8B-B14F-4D97-AF65-F5344CB8AC3E}">
        <p14:creationId xmlns:p14="http://schemas.microsoft.com/office/powerpoint/2010/main" val="1137399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median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-72516" y="1664804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zgomot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“salt and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peper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după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aplicarea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filtrului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median</a:t>
            </a: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5961" name="TextBox 9"/>
          <p:cNvSpPr txBox="1">
            <a:spLocks noChangeArrowheads="1"/>
          </p:cNvSpPr>
          <p:nvPr/>
        </p:nvSpPr>
        <p:spPr bwMode="auto">
          <a:xfrm>
            <a:off x="1475656" y="5841268"/>
            <a:ext cx="6624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Plotăm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intensitatea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(de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linia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roșie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835696" y="2276872"/>
            <a:ext cx="255628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535996" y="2276872"/>
            <a:ext cx="259228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898413" y="6597352"/>
            <a:ext cx="2237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M. Herbert</a:t>
            </a:r>
          </a:p>
        </p:txBody>
      </p:sp>
    </p:spTree>
    <p:extLst>
      <p:ext uri="{BB962C8B-B14F-4D97-AF65-F5344CB8AC3E}">
        <p14:creationId xmlns:p14="http://schemas.microsoft.com/office/powerpoint/2010/main" val="82997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067" y="-107947"/>
            <a:ext cx="10570335" cy="697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3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3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33438" r="30622" b="19711"/>
          <a:stretch/>
        </p:blipFill>
        <p:spPr>
          <a:xfrm>
            <a:off x="-1380228" y="-6154969"/>
            <a:ext cx="13415801" cy="151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1165586"/>
            <a:ext cx="4890912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Input:</a:t>
            </a: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imagine de </a:t>
            </a:r>
            <a:r>
              <a:rPr lang="en-US" sz="2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referință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colecție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de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imagini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)      500 de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</a:t>
            </a:r>
            <a:r>
              <a:rPr lang="en-US" sz="2600" dirty="0">
                <a:solidFill>
                  <a:srgbClr val="008000"/>
                </a:solidFill>
                <a:latin typeface="Times New Roman"/>
                <a:cs typeface="Times New Roman"/>
              </a:rPr>
              <a:t>  a 28 x 40 </a:t>
            </a:r>
            <a:r>
              <a:rPr lang="en-US" sz="2600" dirty="0" err="1">
                <a:solidFill>
                  <a:srgbClr val="008000"/>
                </a:solidFill>
                <a:latin typeface="Times New Roman"/>
                <a:cs typeface="Times New Roman"/>
              </a:rPr>
              <a:t>pixeli</a:t>
            </a:r>
            <a:endParaRPr lang="en-US" sz="26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solidFill>
                  <a:srgbClr val="E46C0A"/>
                </a:solidFill>
                <a:latin typeface="Times New Roman"/>
                <a:cs typeface="Times New Roman"/>
              </a:rPr>
              <a:t>număr</a:t>
            </a:r>
            <a:r>
              <a:rPr lang="en-US" sz="2600" dirty="0">
                <a:solidFill>
                  <a:srgbClr val="E46C0A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>
                <a:solidFill>
                  <a:srgbClr val="E46C0A"/>
                </a:solidFill>
                <a:latin typeface="Times New Roman"/>
                <a:cs typeface="Times New Roman"/>
              </a:rPr>
              <a:t>piese</a:t>
            </a:r>
            <a:r>
              <a:rPr lang="en-US" sz="2600" dirty="0">
                <a:solidFill>
                  <a:srgbClr val="E46C0A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>
                <a:solidFill>
                  <a:srgbClr val="E46C0A"/>
                </a:solidFill>
                <a:latin typeface="Times New Roman"/>
                <a:cs typeface="Times New Roman"/>
              </a:rPr>
              <a:t>în</a:t>
            </a:r>
            <a:r>
              <a:rPr lang="en-US" sz="2600" dirty="0">
                <a:solidFill>
                  <a:srgbClr val="E46C0A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>
                <a:solidFill>
                  <a:srgbClr val="E46C0A"/>
                </a:solidFill>
                <a:latin typeface="Times New Roman"/>
                <a:cs typeface="Times New Roman"/>
              </a:rPr>
              <a:t>lățime</a:t>
            </a:r>
            <a:r>
              <a:rPr lang="en-US" sz="2600" dirty="0">
                <a:solidFill>
                  <a:srgbClr val="E46C0A"/>
                </a:solidFill>
                <a:latin typeface="Times New Roman"/>
                <a:cs typeface="Times New Roman"/>
              </a:rPr>
              <a:t> ale </a:t>
            </a:r>
            <a:r>
              <a:rPr lang="en-US" sz="2600" dirty="0" err="1">
                <a:solidFill>
                  <a:srgbClr val="E46C0A"/>
                </a:solidFill>
                <a:latin typeface="Times New Roman"/>
                <a:cs typeface="Times New Roman"/>
              </a:rPr>
              <a:t>mozaicului</a:t>
            </a:r>
            <a:r>
              <a:rPr lang="en-US" sz="2600" dirty="0">
                <a:solidFill>
                  <a:srgbClr val="E46C0A"/>
                </a:solidFill>
                <a:latin typeface="Times New Roman"/>
                <a:cs typeface="Times New Roman"/>
              </a:rPr>
              <a:t> (implicit = 100)</a:t>
            </a:r>
          </a:p>
          <a:p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4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34" y="1210409"/>
            <a:ext cx="2799950" cy="18632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53634" y="3363415"/>
            <a:ext cx="2556709" cy="1136443"/>
            <a:chOff x="5723027" y="3363415"/>
            <a:chExt cx="2556709" cy="1136443"/>
          </a:xfrm>
        </p:grpSpPr>
        <p:pic>
          <p:nvPicPr>
            <p:cNvPr id="7" name="Picture 6" descr="0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8" name="Picture 7" descr="00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9" name="Picture 8" descr="00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10" name="Picture 9" descr="0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11" name="Picture 10" descr="00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12" name="Picture 11" descr="00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13" name="Picture 12" descr="00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14" name="Picture 13" descr="008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15" name="Picture 14" descr="009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16" name="Picture 15" descr="010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17" name="Picture 16" descr="01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18" name="Picture 17" descr="012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19" name="Picture 18" descr="01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20" name="Picture 19" descr="014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21" name="Picture 20" descr="015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053634" y="4905023"/>
            <a:ext cx="2565055" cy="429923"/>
            <a:chOff x="6053634" y="4905023"/>
            <a:chExt cx="2565055" cy="429923"/>
          </a:xfrm>
        </p:grpSpPr>
        <p:sp>
          <p:nvSpPr>
            <p:cNvPr id="2" name="Rectangle 1"/>
            <p:cNvSpPr/>
            <p:nvPr/>
          </p:nvSpPr>
          <p:spPr>
            <a:xfrm>
              <a:off x="6053634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63513" y="492984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61634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6150" y="492691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77989" y="4907946"/>
              <a:ext cx="1007645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93989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83041" y="4929844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3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8" y="1165586"/>
            <a:ext cx="6059018" cy="4678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/>
                <a:cs typeface="Times New Roman"/>
              </a:rPr>
              <a:t>Pași</a:t>
            </a:r>
            <a:r>
              <a:rPr lang="en-US" sz="3200" dirty="0">
                <a:latin typeface="Times New Roman"/>
                <a:cs typeface="Times New Roman"/>
              </a:rPr>
              <a:t>:</a:t>
            </a: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determină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mozaicului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păstrează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proporția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(aspect ratio)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imaginii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referință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inițiale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multiplu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unei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piese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2.	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adaugă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mozaic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pe un grid (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caroiaj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): 	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aplică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un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criteriu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a selecta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care 	se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potrivește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cel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bine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într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-o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poziție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aleator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alegem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piesele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întâmplător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culoarea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medie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apropiată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mica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distanță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euclidiană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varianta</a:t>
            </a:r>
            <a:r>
              <a:rPr lang="en-US" dirty="0">
                <a:latin typeface="Times New Roman"/>
                <a:cs typeface="Times New Roman"/>
              </a:rPr>
              <a:t> 1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471441" y="1711781"/>
            <a:ext cx="2565055" cy="1708000"/>
            <a:chOff x="6019573" y="1711781"/>
            <a:chExt cx="2565055" cy="1708000"/>
          </a:xfrm>
        </p:grpSpPr>
        <p:sp>
          <p:nvSpPr>
            <p:cNvPr id="2" name="Rectangle 1"/>
            <p:cNvSpPr/>
            <p:nvPr/>
          </p:nvSpPr>
          <p:spPr>
            <a:xfrm>
              <a:off x="6019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29452" y="173660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27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2089" y="173367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35573" y="1714704"/>
              <a:ext cx="1016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59928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8980" y="173660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19573" y="213456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9573" y="298856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25169" y="302755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26802" y="2136207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7573" y="2990207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4801" y="2141704"/>
              <a:ext cx="1016771" cy="84685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5572" y="2990207"/>
              <a:ext cx="1013407" cy="42535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59928" y="213878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51472" y="2992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6978" b="96480"/>
          <a:stretch/>
        </p:blipFill>
        <p:spPr>
          <a:xfrm>
            <a:off x="6621403" y="3805870"/>
            <a:ext cx="2389937" cy="18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Criterii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aleator</a:t>
            </a:r>
            <a:r>
              <a:rPr lang="en-US" sz="2600" dirty="0">
                <a:latin typeface="Times New Roman"/>
                <a:cs typeface="Times New Roman"/>
              </a:rPr>
              <a:t>: </a:t>
            </a:r>
            <a:r>
              <a:rPr lang="en-US" sz="2600" dirty="0" err="1">
                <a:latin typeface="Times New Roman"/>
                <a:cs typeface="Times New Roman"/>
              </a:rPr>
              <a:t>alegem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piesele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întâmplare</a:t>
            </a:r>
            <a:r>
              <a:rPr lang="en-US" sz="2600" dirty="0">
                <a:latin typeface="Times New Roman"/>
                <a:cs typeface="Times New Roman"/>
              </a:rPr>
              <a:t>, </a:t>
            </a:r>
            <a:r>
              <a:rPr lang="en-US" sz="2600" dirty="0" err="1">
                <a:latin typeface="Times New Roman"/>
                <a:cs typeface="Times New Roman"/>
              </a:rPr>
              <a:t>considerând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orice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piesă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fel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bună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cealaltă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orice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poziție</a:t>
            </a:r>
            <a:r>
              <a:rPr lang="en-US" sz="2600" dirty="0">
                <a:latin typeface="Times New Roman"/>
                <a:cs typeface="Times New Roman"/>
              </a:rPr>
              <a:t>  </a:t>
            </a:r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7" y="3461256"/>
            <a:ext cx="3821385" cy="2542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876480"/>
            <a:ext cx="41508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/>
                <a:cs typeface="Times New Roman"/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  <a:latin typeface="Times New Roman"/>
                <a:cs typeface="Times New Roman"/>
              </a:rPr>
              <a:t>referință</a:t>
            </a:r>
            <a:endParaRPr lang="en-US" sz="3200" dirty="0">
              <a:solidFill>
                <a:srgbClr val="558ED5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mozaicAlea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5" y="3461255"/>
            <a:ext cx="3821385" cy="2522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5415" y="2876479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/>
                <a:cs typeface="Times New Roman"/>
              </a:rPr>
              <a:t>imagine </a:t>
            </a:r>
            <a:r>
              <a:rPr lang="en-US" sz="3200" dirty="0" err="1">
                <a:solidFill>
                  <a:srgbClr val="558ED5"/>
                </a:solidFill>
                <a:latin typeface="Times New Roman"/>
                <a:cs typeface="Times New Roman"/>
              </a:rPr>
              <a:t>mozaic</a:t>
            </a:r>
            <a:endParaRPr lang="en-US" sz="3200" dirty="0">
              <a:solidFill>
                <a:srgbClr val="558ED5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83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culoarea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medie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apropiată</a:t>
            </a:r>
            <a:r>
              <a:rPr lang="en-US" sz="2600" dirty="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en-US" sz="2200" dirty="0" err="1">
                <a:latin typeface="Times New Roman"/>
                <a:cs typeface="Times New Roman"/>
              </a:rPr>
              <a:t>calculăm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culoarea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a </a:t>
            </a:r>
            <a:r>
              <a:rPr lang="en-US" sz="2200" dirty="0" err="1">
                <a:latin typeface="Times New Roman"/>
                <a:cs typeface="Times New Roman"/>
              </a:rPr>
              <a:t>pixelilor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blocul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înlocuit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referință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redimensionată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lvl="1"/>
            <a:r>
              <a:rPr lang="en-US" sz="2200" dirty="0" err="1">
                <a:latin typeface="Times New Roman"/>
                <a:cs typeface="Times New Roman"/>
              </a:rPr>
              <a:t>culoarea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un triplet (</a:t>
            </a:r>
            <a:r>
              <a:rPr lang="en-US" sz="2200" dirty="0" err="1">
                <a:latin typeface="Times New Roman"/>
                <a:cs typeface="Times New Roman"/>
              </a:rPr>
              <a:t>r</a:t>
            </a:r>
            <a:r>
              <a:rPr lang="en-US" sz="2200" baseline="-250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g</a:t>
            </a:r>
            <a:r>
              <a:rPr lang="en-US" sz="2200" baseline="-250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b</a:t>
            </a:r>
            <a:r>
              <a:rPr lang="en-US" sz="2200" baseline="-250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) 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imagini</a:t>
            </a:r>
            <a:r>
              <a:rPr lang="en-US" sz="2200" dirty="0">
                <a:latin typeface="Times New Roman"/>
                <a:cs typeface="Times New Roman"/>
              </a:rPr>
              <a:t> color </a:t>
            </a:r>
            <a:r>
              <a:rPr lang="en-US" sz="2200" dirty="0" err="1">
                <a:latin typeface="Times New Roman"/>
                <a:cs typeface="Times New Roman"/>
              </a:rPr>
              <a:t>sau</a:t>
            </a:r>
            <a:r>
              <a:rPr lang="en-US" sz="2200" dirty="0">
                <a:latin typeface="Times New Roman"/>
                <a:cs typeface="Times New Roman"/>
              </a:rPr>
              <a:t> un scalar </a:t>
            </a:r>
            <a:r>
              <a:rPr lang="en-US" sz="2200" dirty="0" err="1">
                <a:latin typeface="Times New Roman"/>
                <a:cs typeface="Times New Roman"/>
              </a:rPr>
              <a:t>i</a:t>
            </a:r>
            <a:r>
              <a:rPr lang="en-US" sz="2200" baseline="-250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gri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lvl="1"/>
            <a:r>
              <a:rPr lang="en-US" sz="2200" dirty="0" err="1">
                <a:latin typeface="Times New Roman"/>
                <a:cs typeface="Times New Roman"/>
              </a:rPr>
              <a:t>calculăm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culoarea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a </a:t>
            </a:r>
            <a:r>
              <a:rPr lang="en-US" sz="2200" dirty="0" err="1">
                <a:latin typeface="Times New Roman"/>
                <a:cs typeface="Times New Roman"/>
              </a:rPr>
              <a:t>pixelilor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fiecare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piesă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lvl="1"/>
            <a:r>
              <a:rPr lang="en-US" sz="2200" dirty="0" err="1">
                <a:latin typeface="Times New Roman"/>
                <a:cs typeface="Times New Roman"/>
              </a:rPr>
              <a:t>calculăm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apropiată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distanța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euclidiană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mică</a:t>
            </a:r>
            <a:r>
              <a:rPr lang="en-US" sz="2200" dirty="0">
                <a:latin typeface="Times New Roman"/>
                <a:cs typeface="Times New Roman"/>
              </a:rPr>
              <a:t>) </a:t>
            </a:r>
            <a:r>
              <a:rPr lang="en-US" sz="2200" dirty="0" err="1">
                <a:latin typeface="Times New Roman"/>
                <a:cs typeface="Times New Roman"/>
              </a:rPr>
              <a:t>culoare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a </a:t>
            </a:r>
            <a:r>
              <a:rPr lang="en-US" sz="2200" dirty="0" err="1">
                <a:latin typeface="Times New Roman"/>
                <a:cs typeface="Times New Roman"/>
              </a:rPr>
              <a:t>unui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piese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culoarea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a </a:t>
            </a:r>
            <a:r>
              <a:rPr lang="en-US" sz="2200" dirty="0" err="1">
                <a:latin typeface="Times New Roman"/>
                <a:cs typeface="Times New Roman"/>
              </a:rPr>
              <a:t>blocului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lvl="1"/>
            <a:r>
              <a:rPr lang="en-US" sz="2200" dirty="0" err="1">
                <a:latin typeface="Times New Roman"/>
                <a:cs typeface="Times New Roman"/>
              </a:rPr>
              <a:t>înlocuim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blocul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piesa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aleasă</a:t>
            </a:r>
            <a:r>
              <a:rPr lang="en-US" sz="2200" dirty="0">
                <a:latin typeface="Times New Roman"/>
                <a:cs typeface="Times New Roman"/>
              </a:rPr>
              <a:t>.</a:t>
            </a:r>
          </a:p>
          <a:p>
            <a:pPr lvl="1"/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Criterii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06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culoarea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medie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apropiată</a:t>
            </a:r>
            <a:endParaRPr lang="en-US" sz="2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7" y="3023812"/>
            <a:ext cx="3821385" cy="2542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439036"/>
            <a:ext cx="44028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referință</a:t>
            </a:r>
            <a:endParaRPr lang="en-US" sz="3200" dirty="0">
              <a:solidFill>
                <a:srgbClr val="558E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5415" y="2439035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</a:t>
            </a:r>
            <a:r>
              <a:rPr lang="en-US" sz="3200" dirty="0" err="1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mozaic</a:t>
            </a:r>
            <a:endParaRPr lang="en-US" sz="3200" dirty="0">
              <a:solidFill>
                <a:srgbClr val="558E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mozaicCuloareMed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5" y="3023811"/>
            <a:ext cx="3852966" cy="25429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Criterii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11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Detalii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organizatorice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Recuperare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laborator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săptămâna</a:t>
            </a:r>
            <a:r>
              <a:rPr lang="en-US" sz="2800" dirty="0">
                <a:latin typeface="Times New Roman"/>
                <a:cs typeface="Times New Roman"/>
              </a:rPr>
              <a:t> 1: </a:t>
            </a:r>
            <a:r>
              <a:rPr lang="en-US" sz="2800" dirty="0" err="1">
                <a:latin typeface="Times New Roman"/>
                <a:cs typeface="Times New Roman"/>
              </a:rPr>
              <a:t>vinerea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aceasta</a:t>
            </a:r>
            <a:r>
              <a:rPr lang="en-US" sz="2800" dirty="0">
                <a:latin typeface="Times New Roman"/>
                <a:cs typeface="Times New Roman"/>
              </a:rPr>
              <a:t> 10-12 + 12-14 e ok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voi</a:t>
            </a:r>
            <a:r>
              <a:rPr lang="en-US" sz="2800" dirty="0">
                <a:latin typeface="Times New Roman"/>
                <a:cs typeface="Times New Roman"/>
              </a:rPr>
              <a:t>? </a:t>
            </a:r>
            <a:r>
              <a:rPr lang="en-US" sz="2800" dirty="0" err="1">
                <a:latin typeface="Times New Roman"/>
                <a:cs typeface="Times New Roman"/>
              </a:rPr>
              <a:t>Alternativ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luni</a:t>
            </a:r>
            <a:r>
              <a:rPr lang="en-US" sz="2800" dirty="0">
                <a:latin typeface="Times New Roman"/>
                <a:cs typeface="Times New Roman"/>
              </a:rPr>
              <a:t> 8-10 + 10-12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2.  De </a:t>
            </a:r>
            <a:r>
              <a:rPr lang="en-US" sz="2800" dirty="0" err="1">
                <a:latin typeface="Times New Roman"/>
                <a:cs typeface="Times New Roman"/>
              </a:rPr>
              <a:t>adăugat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grupă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laborator</a:t>
            </a:r>
            <a:r>
              <a:rPr lang="en-US" sz="2800" dirty="0">
                <a:latin typeface="Times New Roman"/>
                <a:cs typeface="Times New Roman"/>
              </a:rPr>
              <a:t>? (</a:t>
            </a:r>
            <a:r>
              <a:rPr lang="en-US" sz="2800" dirty="0" err="1">
                <a:latin typeface="Times New Roman"/>
                <a:cs typeface="Times New Roman"/>
              </a:rPr>
              <a:t>sunteți</a:t>
            </a:r>
            <a:r>
              <a:rPr lang="en-US" sz="2800" dirty="0">
                <a:latin typeface="Times New Roman"/>
                <a:cs typeface="Times New Roman"/>
              </a:rPr>
              <a:t> 100 de </a:t>
            </a:r>
            <a:r>
              <a:rPr lang="en-US" sz="2800" dirty="0" err="1">
                <a:latin typeface="Times New Roman"/>
                <a:cs typeface="Times New Roman"/>
              </a:rPr>
              <a:t>studenți</a:t>
            </a:r>
            <a:r>
              <a:rPr lang="en-US" sz="2800">
                <a:latin typeface="Times New Roman"/>
                <a:cs typeface="Times New Roman"/>
              </a:rPr>
              <a:t>)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73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culoarea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medie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apropiată</a:t>
            </a:r>
            <a:endParaRPr lang="en-US" sz="2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6" t="51032" r="37051" b="23272"/>
          <a:stretch/>
        </p:blipFill>
        <p:spPr>
          <a:xfrm>
            <a:off x="907687" y="2993519"/>
            <a:ext cx="2828712" cy="3843931"/>
          </a:xfrm>
          <a:prstGeom prst="rect">
            <a:avLst/>
          </a:prstGeom>
        </p:spPr>
      </p:pic>
      <p:pic>
        <p:nvPicPr>
          <p:cNvPr id="8" name="Picture 7" descr="mozaicCuloareMedi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6" t="51032" r="36834" b="23271"/>
          <a:stretch/>
        </p:blipFill>
        <p:spPr>
          <a:xfrm>
            <a:off x="5446889" y="2993518"/>
            <a:ext cx="2901245" cy="384393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Criterii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439036"/>
            <a:ext cx="44388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referință</a:t>
            </a:r>
            <a:endParaRPr lang="en-US" sz="3200" dirty="0">
              <a:solidFill>
                <a:srgbClr val="558E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5415" y="2439035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</a:t>
            </a:r>
            <a:r>
              <a:rPr lang="en-US" sz="3200" dirty="0" err="1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mozaic</a:t>
            </a:r>
            <a:endParaRPr lang="en-US" sz="3200" dirty="0">
              <a:solidFill>
                <a:srgbClr val="558E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hexag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615" r="19753" b="10773"/>
          <a:stretch/>
        </p:blipFill>
        <p:spPr>
          <a:xfrm>
            <a:off x="42332" y="889000"/>
            <a:ext cx="9069492" cy="60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8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hexagon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156" r="16667" b="7540"/>
          <a:stretch/>
        </p:blipFill>
        <p:spPr>
          <a:xfrm>
            <a:off x="70555" y="903111"/>
            <a:ext cx="8918223" cy="59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hexagon_zoo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t="4463" r="17284" b="8155"/>
          <a:stretch/>
        </p:blipFill>
        <p:spPr>
          <a:xfrm>
            <a:off x="112889" y="846666"/>
            <a:ext cx="8988778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3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67" y="1232818"/>
            <a:ext cx="1543177" cy="1080224"/>
          </a:xfrm>
          <a:prstGeom prst="rect">
            <a:avLst/>
          </a:prstGeom>
        </p:spPr>
      </p:pic>
      <p:pic>
        <p:nvPicPr>
          <p:cNvPr id="6" name="Picture 5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09" y="3221622"/>
            <a:ext cx="1543177" cy="1080224"/>
          </a:xfrm>
          <a:prstGeom prst="rect">
            <a:avLst/>
          </a:prstGeom>
        </p:spPr>
      </p:pic>
      <p:pic>
        <p:nvPicPr>
          <p:cNvPr id="7" name="Picture 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34" y="1232818"/>
            <a:ext cx="1543177" cy="1080224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5811868" y="1547165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28" y="1232818"/>
            <a:ext cx="1543177" cy="1080224"/>
          </a:xfrm>
          <a:prstGeom prst="rect">
            <a:avLst/>
          </a:prstGeom>
        </p:spPr>
      </p:pic>
      <p:sp>
        <p:nvSpPr>
          <p:cNvPr id="12" name="Right Triangle 11"/>
          <p:cNvSpPr/>
          <p:nvPr/>
        </p:nvSpPr>
        <p:spPr>
          <a:xfrm>
            <a:off x="6884316" y="1847242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6877696" y="1266904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915881" y="1244003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rot="16200000">
            <a:off x="7930182" y="1826801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3098232" y="1585649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476" y="3221622"/>
            <a:ext cx="1543177" cy="1080224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3122874" y="3548188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qual 20"/>
          <p:cNvSpPr/>
          <p:nvPr/>
        </p:nvSpPr>
        <p:spPr>
          <a:xfrm>
            <a:off x="5849339" y="3492318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58" y="3221622"/>
            <a:ext cx="1543177" cy="1080224"/>
          </a:xfrm>
          <a:prstGeom prst="rect">
            <a:avLst/>
          </a:prstGeom>
        </p:spPr>
      </p:pic>
      <p:sp>
        <p:nvSpPr>
          <p:cNvPr id="33" name="Right Triangle 32"/>
          <p:cNvSpPr/>
          <p:nvPr/>
        </p:nvSpPr>
        <p:spPr>
          <a:xfrm>
            <a:off x="6904602" y="382321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/>
          <p:cNvSpPr/>
          <p:nvPr/>
        </p:nvSpPr>
        <p:spPr>
          <a:xfrm rot="5400000">
            <a:off x="6897982" y="325570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 rot="10800000">
            <a:off x="7936167" y="3232807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rot="16200000">
            <a:off x="7950468" y="3815605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3109767" y="5491228"/>
            <a:ext cx="500339" cy="465731"/>
          </a:xfrm>
          <a:prstGeom prst="mathPlus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/>
          <p:cNvSpPr/>
          <p:nvPr/>
        </p:nvSpPr>
        <p:spPr>
          <a:xfrm>
            <a:off x="1449698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3924179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qual 60"/>
          <p:cNvSpPr/>
          <p:nvPr/>
        </p:nvSpPr>
        <p:spPr>
          <a:xfrm>
            <a:off x="5836510" y="5355397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Hexagon 61"/>
          <p:cNvSpPr/>
          <p:nvPr/>
        </p:nvSpPr>
        <p:spPr>
          <a:xfrm>
            <a:off x="6800842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7668750" y="470776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49809" y="2604020"/>
            <a:ext cx="1518535" cy="37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Piesă</a:t>
            </a:r>
            <a:r>
              <a:rPr lang="en-US" dirty="0"/>
              <a:t> </a:t>
            </a:r>
            <a:r>
              <a:rPr lang="en-US" dirty="0" err="1"/>
              <a:t>inițială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340697" y="2604020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Mască</a:t>
            </a:r>
            <a:r>
              <a:rPr lang="en-US" dirty="0"/>
              <a:t> (</a:t>
            </a:r>
            <a:r>
              <a:rPr lang="en-US" dirty="0" err="1"/>
              <a:t>valori</a:t>
            </a:r>
            <a:r>
              <a:rPr lang="en-US" dirty="0"/>
              <a:t> de 0 </a:t>
            </a:r>
            <a:r>
              <a:rPr lang="en-US" dirty="0" err="1"/>
              <a:t>și</a:t>
            </a:r>
            <a:r>
              <a:rPr lang="en-US" dirty="0"/>
              <a:t> 1)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27420" y="2630814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Piesă</a:t>
            </a:r>
            <a:r>
              <a:rPr lang="en-US" dirty="0"/>
              <a:t> </a:t>
            </a:r>
            <a:r>
              <a:rPr lang="en-US" dirty="0" err="1"/>
              <a:t>hexagonală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5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Mozaic cu 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84404" y="6400365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9029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0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Mozaic cu 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64526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88309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5595" y="2039602"/>
            <a:ext cx="8364959" cy="4387068"/>
          </a:xfrm>
          <a:prstGeom prst="rect">
            <a:avLst/>
          </a:prstGeom>
          <a:noFill/>
          <a:ln w="762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53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64526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88309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5595" y="2039602"/>
            <a:ext cx="8364959" cy="4387068"/>
          </a:xfrm>
          <a:prstGeom prst="rect">
            <a:avLst/>
          </a:prstGeom>
          <a:noFill/>
          <a:ln w="762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755686" y="-267583"/>
            <a:ext cx="13135097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>
                <a:latin typeface="Times New Roman"/>
                <a:cs typeface="Times New Roman"/>
              </a:rPr>
              <a:t>Mozaic cu piese hexagonale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-1603286" y="6439498"/>
            <a:ext cx="11682095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5400000">
            <a:off x="6644887" y="2570444"/>
            <a:ext cx="6267926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 rot="5400000">
            <a:off x="-4859717" y="2243844"/>
            <a:ext cx="7345453" cy="28577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99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8" y="1165586"/>
            <a:ext cx="623903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/>
                <a:cs typeface="Times New Roman"/>
              </a:rPr>
              <a:t>Pași</a:t>
            </a:r>
            <a:r>
              <a:rPr lang="en-US" sz="3200" dirty="0">
                <a:latin typeface="Times New Roman"/>
                <a:cs typeface="Times New Roman"/>
              </a:rPr>
              <a:t>:</a:t>
            </a: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determină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mozaicului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păstrează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proporția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(aspect ratio)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imaginii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referință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inițiale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multiplu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unei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piese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2.	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adaugă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mozaic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poziții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aleatoare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: 	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aplică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un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criteriu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a selecta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care 	se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potrivește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cel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bine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într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-o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pozitie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aleator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alegem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piesele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întâmplător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culoarea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medie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apropiată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cea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mica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distanță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Times New Roman"/>
                <a:cs typeface="Times New Roman"/>
              </a:rPr>
              <a:t>euclidiană</a:t>
            </a:r>
            <a:r>
              <a:rPr lang="en-US" sz="24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varianta</a:t>
            </a:r>
            <a:r>
              <a:rPr lang="en-US" dirty="0">
                <a:latin typeface="Times New Roman"/>
                <a:cs typeface="Times New Roman"/>
              </a:rPr>
              <a:t> 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480212" y="1664804"/>
            <a:ext cx="2565055" cy="1708000"/>
            <a:chOff x="6019573" y="1711781"/>
            <a:chExt cx="2565055" cy="1708000"/>
          </a:xfrm>
        </p:grpSpPr>
        <p:sp>
          <p:nvSpPr>
            <p:cNvPr id="2" name="Rectangle 1"/>
            <p:cNvSpPr/>
            <p:nvPr/>
          </p:nvSpPr>
          <p:spPr>
            <a:xfrm>
              <a:off x="6019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29452" y="173660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27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2089" y="173367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35573" y="1714704"/>
              <a:ext cx="1016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59928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8980" y="173660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19573" y="213456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9573" y="298856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25169" y="302755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26802" y="2136207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7573" y="2990207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4801" y="2141704"/>
              <a:ext cx="1016771" cy="84685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5572" y="2990207"/>
              <a:ext cx="1013407" cy="42535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59928" y="213878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51472" y="2992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65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Cuprinsul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trecut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Aspecte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organizatorice</a:t>
            </a:r>
            <a:r>
              <a:rPr lang="en-US" sz="2800" dirty="0">
                <a:latin typeface="Times New Roman"/>
                <a:cs typeface="Times New Roman"/>
              </a:rPr>
              <a:t> legate de </a:t>
            </a:r>
            <a:r>
              <a:rPr lang="en-US" sz="2800" dirty="0" err="1">
                <a:latin typeface="Times New Roman"/>
                <a:cs typeface="Times New Roman"/>
              </a:rPr>
              <a:t>cursul</a:t>
            </a:r>
            <a:r>
              <a:rPr lang="en-US" sz="2800" dirty="0">
                <a:latin typeface="Times New Roman"/>
                <a:cs typeface="Times New Roman"/>
              </a:rPr>
              <a:t> de VA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2.  Ce </a:t>
            </a:r>
            <a:r>
              <a:rPr lang="en-US" sz="2800" dirty="0" err="1">
                <a:latin typeface="Times New Roman"/>
                <a:cs typeface="Times New Roman"/>
              </a:rPr>
              <a:t>este</a:t>
            </a:r>
            <a:r>
              <a:rPr lang="en-US" sz="2800" dirty="0">
                <a:latin typeface="Times New Roman"/>
                <a:cs typeface="Times New Roman"/>
              </a:rPr>
              <a:t> VA?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3.  </a:t>
            </a:r>
            <a:r>
              <a:rPr lang="en-US" sz="2800" dirty="0" err="1">
                <a:latin typeface="Times New Roman"/>
                <a:cs typeface="Times New Roman"/>
              </a:rPr>
              <a:t>Aplicații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succes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</a:t>
            </a:r>
            <a:r>
              <a:rPr lang="en-US" sz="2800" dirty="0">
                <a:latin typeface="Times New Roman"/>
                <a:cs typeface="Times New Roman"/>
              </a:rPr>
              <a:t>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4.  </a:t>
            </a:r>
            <a:r>
              <a:rPr lang="en-US" sz="2800" dirty="0" err="1">
                <a:latin typeface="Times New Roman"/>
                <a:cs typeface="Times New Roman"/>
              </a:rPr>
              <a:t>Formarea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imaginilor</a:t>
            </a:r>
            <a:endParaRPr lang="en-US" sz="28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5.  </a:t>
            </a:r>
            <a:r>
              <a:rPr lang="en-US" sz="2800" dirty="0" err="1">
                <a:latin typeface="Times New Roman"/>
                <a:cs typeface="Times New Roman"/>
              </a:rPr>
              <a:t>Structura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cursului</a:t>
            </a:r>
            <a:r>
              <a:rPr lang="en-US" sz="2800" dirty="0">
                <a:latin typeface="Times New Roman"/>
                <a:cs typeface="Times New Roman"/>
              </a:rPr>
              <a:t> de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6.  </a:t>
            </a:r>
            <a:r>
              <a:rPr lang="en-US" sz="2800" dirty="0" err="1">
                <a:latin typeface="Times New Roman"/>
                <a:cs typeface="Times New Roman"/>
              </a:rPr>
              <a:t>Bibiliografie</a:t>
            </a:r>
            <a:endParaRPr lang="en-US" sz="28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>
                <a:latin typeface="Times New Roman"/>
                <a:cs typeface="Times New Roman"/>
              </a:rPr>
              <a:t>7.  Kahoot!</a:t>
            </a:r>
          </a:p>
        </p:txBody>
      </p:sp>
    </p:spTree>
    <p:extLst>
      <p:ext uri="{BB962C8B-B14F-4D97-AF65-F5344CB8AC3E}">
        <p14:creationId xmlns:p14="http://schemas.microsoft.com/office/powerpoint/2010/main" val="7155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varianta</a:t>
            </a:r>
            <a:r>
              <a:rPr lang="en-US" dirty="0">
                <a:latin typeface="Times New Roman"/>
                <a:cs typeface="Times New Roman"/>
              </a:rPr>
              <a:t> 2</a:t>
            </a:r>
          </a:p>
        </p:txBody>
      </p:sp>
      <p:pic>
        <p:nvPicPr>
          <p:cNvPr id="5" name="Picture 4" descr="suprapunereFaraGri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4184" r="16471" b="7859"/>
          <a:stretch/>
        </p:blipFill>
        <p:spPr>
          <a:xfrm>
            <a:off x="86538" y="888999"/>
            <a:ext cx="9001018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9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varianta</a:t>
            </a:r>
            <a:r>
              <a:rPr lang="en-US" dirty="0">
                <a:latin typeface="Times New Roman"/>
                <a:cs typeface="Times New Roman"/>
              </a:rPr>
              <a:t> 2</a:t>
            </a:r>
          </a:p>
        </p:txBody>
      </p:sp>
      <p:pic>
        <p:nvPicPr>
          <p:cNvPr id="2" name="Picture 1" descr="suprapunereFaraGrid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5386" r="16821" b="8463"/>
          <a:stretch/>
        </p:blipFill>
        <p:spPr>
          <a:xfrm>
            <a:off x="-191911" y="968031"/>
            <a:ext cx="9673757" cy="62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986752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54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Exemple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filtrare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228" b="13190"/>
          <a:stretch>
            <a:fillRect/>
          </a:stretch>
        </p:blipFill>
        <p:spPr bwMode="auto">
          <a:xfrm>
            <a:off x="3671898" y="3596060"/>
            <a:ext cx="2268254" cy="225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50742" b="16512"/>
          <a:stretch>
            <a:fillRect/>
          </a:stretch>
        </p:blipFill>
        <p:spPr bwMode="auto">
          <a:xfrm>
            <a:off x="3419872" y="1592796"/>
            <a:ext cx="2268252" cy="214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blurred_sigma1.jpg"/>
          <p:cNvPicPr>
            <a:picLocks noChangeAspect="1"/>
          </p:cNvPicPr>
          <p:nvPr/>
        </p:nvPicPr>
        <p:blipFill>
          <a:blip r:embed="rId3" cstate="print"/>
          <a:srcRect l="12660" t="6389" r="12981" b="12152"/>
          <a:stretch>
            <a:fillRect/>
          </a:stretch>
        </p:blipFill>
        <p:spPr bwMode="auto">
          <a:xfrm>
            <a:off x="899592" y="1822101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5" descr="blurred_sigma10.jpg"/>
          <p:cNvPicPr>
            <a:picLocks noChangeAspect="1"/>
          </p:cNvPicPr>
          <p:nvPr/>
        </p:nvPicPr>
        <p:blipFill>
          <a:blip r:embed="rId4" cstate="print"/>
          <a:srcRect l="11816" t="4791" r="12981" b="12152"/>
          <a:stretch>
            <a:fillRect/>
          </a:stretch>
        </p:blipFill>
        <p:spPr bwMode="auto">
          <a:xfrm>
            <a:off x="863588" y="3834606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1540" y="5734997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blurare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91880" y="5759968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accentuare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4128" y="5734997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eliminarea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</a:p>
          <a:p>
            <a:pPr algn="ctr"/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reducerea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10765" t="8824" r="48543" b="40485"/>
          <a:stretch/>
        </p:blipFill>
        <p:spPr bwMode="auto">
          <a:xfrm>
            <a:off x="5940152" y="1844824"/>
            <a:ext cx="1894942" cy="183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51512" t="8824" b="40485"/>
          <a:stretch/>
        </p:blipFill>
        <p:spPr bwMode="auto">
          <a:xfrm>
            <a:off x="5976156" y="3854385"/>
            <a:ext cx="2268252" cy="184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76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3600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088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3707904" y="1304764"/>
            <a:ext cx="5253534" cy="2736304"/>
            <a:chOff x="3707904" y="1304764"/>
            <a:chExt cx="5253534" cy="273630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5441" r="6235"/>
            <a:stretch>
              <a:fillRect/>
            </a:stretch>
          </p:blipFill>
          <p:spPr bwMode="auto">
            <a:xfrm>
              <a:off x="3732213" y="1566863"/>
              <a:ext cx="5229225" cy="2352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3324346" y="2516415"/>
              <a:ext cx="104411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intensitate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88024" y="1304764"/>
              <a:ext cx="309634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Zgomotul</a:t>
              </a:r>
              <a:r>
                <a:rPr lang="en-US" sz="1200" dirty="0"/>
                <a:t> </a:t>
              </a:r>
              <a:r>
                <a:rPr lang="en-US" sz="1200" dirty="0" err="1"/>
                <a:t>pentru</a:t>
              </a:r>
              <a:r>
                <a:rPr lang="en-US" sz="1200" dirty="0"/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pixelii</a:t>
              </a:r>
              <a:r>
                <a:rPr lang="en-US" sz="1200" dirty="0">
                  <a:solidFill>
                    <a:srgbClr val="FF0000"/>
                  </a:solidFill>
                </a:rPr>
                <a:t> de </a:t>
              </a:r>
              <a:r>
                <a:rPr lang="en-US" sz="1200" dirty="0" err="1">
                  <a:solidFill>
                    <a:srgbClr val="FF0000"/>
                  </a:solidFill>
                </a:rPr>
                <a:t>pe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linia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roşie</a:t>
              </a:r>
              <a:r>
                <a:rPr lang="en-US" sz="1200" dirty="0"/>
                <a:t> </a:t>
              </a:r>
              <a:r>
                <a:rPr lang="en-US" sz="1200" dirty="0" err="1"/>
                <a:t>în</a:t>
              </a:r>
              <a:r>
                <a:rPr lang="en-US" sz="1200" dirty="0"/>
                <a:t> </a:t>
              </a:r>
              <a:r>
                <a:rPr lang="en-US" sz="1200" dirty="0" err="1"/>
                <a:t>imaginile</a:t>
              </a:r>
              <a:r>
                <a:rPr lang="en-US" sz="1200" dirty="0"/>
                <a:t> din </a:t>
              </a:r>
              <a:r>
                <a:rPr lang="en-US" sz="1200" dirty="0" err="1"/>
                <a:t>stânga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36096" y="3753036"/>
              <a:ext cx="1872208" cy="2880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coloana</a:t>
              </a:r>
              <a:endParaRPr lang="en-US" sz="1200" dirty="0"/>
            </a:p>
          </p:txBody>
        </p:sp>
      </p:grpSp>
      <p:pic>
        <p:nvPicPr>
          <p:cNvPr id="79874" name="Picture 3" descr="im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5" name="Picture 4" descr="im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6" name="Picture 5" descr="im3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7" name="Picture 6" descr="im4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7" descr="im5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879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09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Motivație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reducerea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zgomot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9880" name="Content Placeholder 12"/>
          <p:cNvSpPr>
            <a:spLocks noGrp="1"/>
          </p:cNvSpPr>
          <p:nvPr>
            <p:ph idx="1"/>
          </p:nvPr>
        </p:nvSpPr>
        <p:spPr>
          <a:xfrm>
            <a:off x="376622" y="4185083"/>
            <a:ext cx="8767378" cy="224886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Imperfecțiuni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tehnologice</a:t>
            </a:r>
            <a:r>
              <a:rPr lang="en-US" sz="2400" dirty="0">
                <a:latin typeface="Times New Roman"/>
                <a:cs typeface="Times New Roman"/>
              </a:rPr>
              <a:t> ale </a:t>
            </a:r>
            <a:r>
              <a:rPr lang="en-US" sz="2400" dirty="0" err="1">
                <a:latin typeface="Times New Roman"/>
                <a:cs typeface="Times New Roman"/>
              </a:rPr>
              <a:t>senzorilor</a:t>
            </a:r>
            <a:r>
              <a:rPr lang="en-US" sz="2400" dirty="0">
                <a:latin typeface="Times New Roman"/>
                <a:cs typeface="Times New Roman"/>
              </a:rPr>
              <a:t> de imagine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multiple ale </a:t>
            </a:r>
            <a:r>
              <a:rPr lang="en-US" sz="2400" b="1" dirty="0" err="1">
                <a:latin typeface="Times New Roman"/>
                <a:cs typeface="Times New Roman"/>
              </a:rPr>
              <a:t>aceleaşi</a:t>
            </a:r>
            <a:r>
              <a:rPr lang="en-US" sz="2400" b="1" dirty="0">
                <a:latin typeface="Times New Roman"/>
                <a:cs typeface="Times New Roman"/>
              </a:rPr>
              <a:t> scene </a:t>
            </a:r>
            <a:r>
              <a:rPr lang="en-US" sz="2400" b="1" dirty="0" err="1">
                <a:latin typeface="Times New Roman"/>
                <a:cs typeface="Times New Roman"/>
              </a:rPr>
              <a:t>statice</a:t>
            </a:r>
            <a:r>
              <a:rPr lang="en-US" sz="2400" dirty="0">
                <a:latin typeface="Times New Roman"/>
                <a:cs typeface="Times New Roman"/>
              </a:rPr>
              <a:t> nu </a:t>
            </a:r>
            <a:r>
              <a:rPr lang="en-US" sz="2400" dirty="0" err="1">
                <a:latin typeface="Times New Roman"/>
                <a:cs typeface="Times New Roman"/>
              </a:rPr>
              <a:t>vor</a:t>
            </a:r>
            <a:r>
              <a:rPr lang="en-US" sz="2400" dirty="0">
                <a:latin typeface="Times New Roman"/>
                <a:cs typeface="Times New Roman"/>
              </a:rPr>
              <a:t> fi </a:t>
            </a:r>
            <a:r>
              <a:rPr lang="en-US" sz="2400" dirty="0" err="1">
                <a:latin typeface="Times New Roman"/>
                <a:cs typeface="Times New Roman"/>
              </a:rPr>
              <a:t>identice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9885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19672" y="4761148"/>
            <a:ext cx="5328592" cy="945396"/>
            <a:chOff x="1619672" y="4761148"/>
            <a:chExt cx="5328592" cy="945396"/>
          </a:xfrm>
        </p:grpSpPr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60" y="4761148"/>
              <a:ext cx="5003800" cy="5588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580112" y="53372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zgomot</a:t>
              </a:r>
              <a:endParaRPr 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63888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imagine </a:t>
              </a:r>
              <a:r>
                <a:rPr lang="en-US" b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ideală</a:t>
              </a:r>
              <a:endParaRPr 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19672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imagine </a:t>
              </a:r>
              <a:r>
                <a:rPr lang="en-US" b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obținută</a:t>
              </a:r>
              <a:endParaRPr 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pSp>
        <p:nvGrpSpPr>
          <p:cNvPr id="9" name="Group 8"/>
          <p:cNvGrpSpPr/>
          <p:nvPr/>
        </p:nvGrpSpPr>
        <p:grpSpPr>
          <a:xfrm>
            <a:off x="503548" y="1916832"/>
            <a:ext cx="2700300" cy="792088"/>
            <a:chOff x="503548" y="1916832"/>
            <a:chExt cx="2700300" cy="792088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1223628" y="2708920"/>
              <a:ext cx="198022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503548" y="19168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655948" y="20692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08348" y="22216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960748" y="23740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113148" y="25264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383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Tipuri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zgomot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395536" y="1384300"/>
            <a:ext cx="3907854" cy="4600984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“salt and pepper” </a:t>
            </a:r>
            <a:r>
              <a:rPr lang="en-US" sz="2000" dirty="0">
                <a:cs typeface="Arial" pitchFamily="34" charset="0"/>
              </a:rPr>
              <a:t>: </a:t>
            </a:r>
            <a:r>
              <a:rPr lang="en-US" sz="2000" dirty="0" err="1">
                <a:cs typeface="Arial" pitchFamily="34" charset="0"/>
              </a:rPr>
              <a:t>pixeli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aleatori</a:t>
            </a:r>
            <a:r>
              <a:rPr lang="en-US" sz="2000" dirty="0">
                <a:cs typeface="Arial" pitchFamily="34" charset="0"/>
              </a:rPr>
              <a:t> cu </a:t>
            </a:r>
            <a:r>
              <a:rPr lang="en-US" sz="2000" dirty="0" err="1">
                <a:cs typeface="Arial" pitchFamily="34" charset="0"/>
              </a:rPr>
              <a:t>intensitate</a:t>
            </a:r>
            <a:r>
              <a:rPr lang="en-US" sz="2000" dirty="0">
                <a:cs typeface="Arial" pitchFamily="34" charset="0"/>
              </a:rPr>
              <a:t> 0 (</a:t>
            </a:r>
            <a:r>
              <a:rPr lang="en-US" sz="2000" dirty="0" err="1">
                <a:cs typeface="Arial" pitchFamily="34" charset="0"/>
              </a:rPr>
              <a:t>negru</a:t>
            </a:r>
            <a:r>
              <a:rPr lang="en-US" sz="2000" dirty="0">
                <a:cs typeface="Arial" pitchFamily="34" charset="0"/>
              </a:rPr>
              <a:t>) </a:t>
            </a:r>
            <a:r>
              <a:rPr lang="en-US" sz="2000" dirty="0" err="1">
                <a:cs typeface="Arial" pitchFamily="34" charset="0"/>
              </a:rPr>
              <a:t>sau</a:t>
            </a:r>
            <a:r>
              <a:rPr lang="en-US" sz="2000" dirty="0">
                <a:cs typeface="Arial" pitchFamily="34" charset="0"/>
              </a:rPr>
              <a:t> 255 (</a:t>
            </a:r>
            <a:r>
              <a:rPr lang="en-US" sz="2000" dirty="0" err="1">
                <a:cs typeface="Arial" pitchFamily="34" charset="0"/>
              </a:rPr>
              <a:t>alb</a:t>
            </a:r>
            <a:r>
              <a:rPr lang="en-US" sz="2000" dirty="0">
                <a:cs typeface="Arial" pitchFamily="34" charset="0"/>
              </a:rPr>
              <a:t>)</a:t>
            </a:r>
          </a:p>
          <a:p>
            <a:pPr marL="0" lvl="1" indent="0">
              <a:spcAft>
                <a:spcPts val="1200"/>
              </a:spcAft>
              <a:buNone/>
            </a:pP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</a:t>
            </a:r>
            <a:r>
              <a:rPr lang="en-US" sz="2000" b="1" dirty="0" err="1">
                <a:cs typeface="Arial" pitchFamily="34" charset="0"/>
              </a:rPr>
              <a:t>impuls</a:t>
            </a:r>
            <a:r>
              <a:rPr lang="en-US" sz="2000" b="1" dirty="0">
                <a:cs typeface="Arial" pitchFamily="34" charset="0"/>
              </a:rPr>
              <a:t>”: </a:t>
            </a:r>
            <a:r>
              <a:rPr lang="en-US" sz="2000" dirty="0">
                <a:cs typeface="Arial" pitchFamily="34" charset="0"/>
              </a:rPr>
              <a:t>          </a:t>
            </a:r>
            <a:r>
              <a:rPr lang="en-US" sz="2000" dirty="0" err="1">
                <a:cs typeface="Arial" pitchFamily="34" charset="0"/>
              </a:rPr>
              <a:t>pixeli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aleatori</a:t>
            </a:r>
            <a:r>
              <a:rPr lang="en-US" sz="2000" dirty="0">
                <a:cs typeface="Arial" pitchFamily="34" charset="0"/>
              </a:rPr>
              <a:t> cu </a:t>
            </a:r>
            <a:r>
              <a:rPr lang="en-US" sz="2000" dirty="0" err="1">
                <a:cs typeface="Arial" pitchFamily="34" charset="0"/>
              </a:rPr>
              <a:t>intensitate</a:t>
            </a:r>
            <a:r>
              <a:rPr lang="en-US" sz="2000" dirty="0">
                <a:cs typeface="Arial" pitchFamily="34" charset="0"/>
              </a:rPr>
              <a:t> 255 (</a:t>
            </a:r>
            <a:r>
              <a:rPr lang="en-US" sz="2000" dirty="0" err="1">
                <a:cs typeface="Arial" pitchFamily="34" charset="0"/>
              </a:rPr>
              <a:t>alb</a:t>
            </a:r>
            <a:r>
              <a:rPr lang="en-US" sz="2000" dirty="0">
                <a:cs typeface="Arial" pitchFamily="34" charset="0"/>
              </a:rPr>
              <a:t>)</a:t>
            </a: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“normal” </a:t>
            </a:r>
            <a:r>
              <a:rPr lang="en-US" sz="2000" dirty="0">
                <a:cs typeface="Arial" pitchFamily="34" charset="0"/>
              </a:rPr>
              <a:t>:           </a:t>
            </a:r>
            <a:r>
              <a:rPr lang="en-US" sz="2000" dirty="0" err="1">
                <a:cs typeface="Arial" pitchFamily="34" charset="0"/>
              </a:rPr>
              <a:t>fiecare</a:t>
            </a:r>
            <a:r>
              <a:rPr lang="en-US" sz="2000" dirty="0">
                <a:cs typeface="Arial" pitchFamily="34" charset="0"/>
              </a:rPr>
              <a:t> pixel </a:t>
            </a:r>
            <a:r>
              <a:rPr lang="en-US" sz="2000" dirty="0" err="1">
                <a:cs typeface="Arial" pitchFamily="34" charset="0"/>
              </a:rPr>
              <a:t>conține</a:t>
            </a:r>
            <a:r>
              <a:rPr lang="en-US" sz="2000" dirty="0">
                <a:cs typeface="Arial" pitchFamily="34" charset="0"/>
              </a:rPr>
              <a:t> un </a:t>
            </a:r>
            <a:r>
              <a:rPr lang="en-US" sz="2000" dirty="0" err="1">
                <a:cs typeface="Arial" pitchFamily="34" charset="0"/>
              </a:rPr>
              <a:t>zgomot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ce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urmează</a:t>
            </a:r>
            <a:r>
              <a:rPr lang="en-US" sz="2000" dirty="0">
                <a:cs typeface="Arial" pitchFamily="34" charset="0"/>
              </a:rPr>
              <a:t> o </a:t>
            </a:r>
            <a:r>
              <a:rPr lang="en-US" sz="2000" dirty="0" err="1">
                <a:cs typeface="Arial" pitchFamily="34" charset="0"/>
              </a:rPr>
              <a:t>distribuție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normală</a:t>
            </a:r>
            <a:r>
              <a:rPr lang="en-US" sz="2000" dirty="0">
                <a:cs typeface="Arial" pitchFamily="34" charset="0"/>
              </a:rPr>
              <a:t> </a:t>
            </a:r>
            <a:endParaRPr lang="en-US" sz="2000" b="1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24796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 </a:t>
            </a:r>
            <a:r>
              <a:rPr lang="en-US" dirty="0" err="1"/>
              <a:t>originală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820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“salt and pepper”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1960" y="62013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impuls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6237312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1340768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8336" y="2851772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" y="4475696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ameraman_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1196752"/>
            <a:ext cx="2268252" cy="2268252"/>
          </a:xfrm>
          <a:prstGeom prst="rect">
            <a:avLst/>
          </a:prstGeom>
        </p:spPr>
      </p:pic>
      <p:pic>
        <p:nvPicPr>
          <p:cNvPr id="6" name="Picture 5" descr="cameraman_salt_and_pep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96752"/>
            <a:ext cx="2268252" cy="2268252"/>
          </a:xfrm>
          <a:prstGeom prst="rect">
            <a:avLst/>
          </a:prstGeom>
        </p:spPr>
      </p:pic>
      <p:pic>
        <p:nvPicPr>
          <p:cNvPr id="17" name="Picture 16" descr="cameraman_impu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4005064"/>
            <a:ext cx="2268252" cy="2268252"/>
          </a:xfrm>
          <a:prstGeom prst="rect">
            <a:avLst/>
          </a:prstGeom>
        </p:spPr>
      </p:pic>
      <p:pic>
        <p:nvPicPr>
          <p:cNvPr id="18" name="Picture 17" descr="cameraman_gaussi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05064"/>
            <a:ext cx="2268252" cy="22682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8204" y="908720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44208" y="3933056"/>
            <a:ext cx="248427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9932" y="3897052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Distributia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normală</a:t>
            </a:r>
            <a:r>
              <a:rPr lang="en-US" dirty="0">
                <a:latin typeface="Times New Roman"/>
                <a:cs typeface="Times New Roman"/>
              </a:rPr>
              <a:t> 1D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 err="1">
                <a:latin typeface="Times New Roman"/>
                <a:cs typeface="Times New Roman"/>
              </a:rPr>
              <a:t>clopotul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lui</a:t>
            </a:r>
            <a:r>
              <a:rPr lang="en-US" dirty="0">
                <a:latin typeface="Times New Roman"/>
                <a:cs typeface="Times New Roman"/>
              </a:rPr>
              <a:t> Gauss)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252527" y="32654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52527" y="338767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252527" y="350832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252527" y="363056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252527" y="375121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252527" y="387345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252527" y="399410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252527" y="41163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252527" y="42369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252527" y="43576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703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9703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66870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3686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0686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7685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4685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16851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8668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5668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139814" y="3781376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676514" y="44560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>
            <a:off x="1909180" y="4174370"/>
            <a:ext cx="0" cy="272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3252132"/>
            <a:ext cx="6042780" cy="3601738"/>
            <a:chOff x="647564" y="2420888"/>
            <a:chExt cx="6042780" cy="3601738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0" y="3256262"/>
            <a:ext cx="6042780" cy="3601738"/>
            <a:chOff x="647564" y="2420888"/>
            <a:chExt cx="6042780" cy="3601738"/>
          </a:xfrm>
        </p:grpSpPr>
        <p:sp>
          <p:nvSpPr>
            <p:cNvPr id="71" name="Line 3"/>
            <p:cNvSpPr>
              <a:spLocks noChangeShapeType="1"/>
            </p:cNvSpPr>
            <p:nvPr/>
          </p:nvSpPr>
          <p:spPr bwMode="auto">
            <a:xfrm>
              <a:off x="3635896" y="4842244"/>
              <a:ext cx="900100" cy="2825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3619364" y="4293096"/>
              <a:ext cx="2438400" cy="1099592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1257164" y="4293096"/>
              <a:ext cx="2344738" cy="1099592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3619364" y="4293096"/>
              <a:ext cx="16532" cy="117579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502" y="4942506"/>
              <a:ext cx="391215" cy="332533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0" y="2356162"/>
            <a:ext cx="6042780" cy="4501838"/>
            <a:chOff x="647564" y="1520788"/>
            <a:chExt cx="6042780" cy="4501838"/>
          </a:xfrm>
        </p:grpSpPr>
        <p:sp>
          <p:nvSpPr>
            <p:cNvPr id="61" name="Line 3"/>
            <p:cNvSpPr>
              <a:spLocks noChangeShapeType="1"/>
            </p:cNvSpPr>
            <p:nvPr/>
          </p:nvSpPr>
          <p:spPr bwMode="auto">
            <a:xfrm flipV="1">
              <a:off x="3635896" y="2521618"/>
              <a:ext cx="539552" cy="728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3619364" y="1520788"/>
              <a:ext cx="2438400" cy="38719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1257164" y="1520788"/>
              <a:ext cx="2344738" cy="38719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33"/>
            <p:cNvSpPr>
              <a:spLocks noChangeShapeType="1"/>
            </p:cNvSpPr>
            <p:nvPr/>
          </p:nvSpPr>
          <p:spPr bwMode="auto">
            <a:xfrm flipH="1">
              <a:off x="3619364" y="1556792"/>
              <a:ext cx="16532" cy="391209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400" y="2593626"/>
              <a:ext cx="391215" cy="33253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0" y="3256262"/>
            <a:ext cx="6798864" cy="3601738"/>
            <a:chOff x="-108520" y="2420888"/>
            <a:chExt cx="6798864" cy="3601738"/>
          </a:xfrm>
        </p:grpSpPr>
        <p:sp>
          <p:nvSpPr>
            <p:cNvPr id="91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4"/>
            <p:cNvSpPr>
              <a:spLocks/>
            </p:cNvSpPr>
            <p:nvPr/>
          </p:nvSpPr>
          <p:spPr bwMode="auto">
            <a:xfrm>
              <a:off x="395536" y="3030488"/>
              <a:ext cx="6264696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94" name="Rectangle 28"/>
            <p:cNvSpPr>
              <a:spLocks noChangeArrowheads="1"/>
            </p:cNvSpPr>
            <p:nvPr/>
          </p:nvSpPr>
          <p:spPr bwMode="auto">
            <a:xfrm>
              <a:off x="-108520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95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4103948" y="2708920"/>
            <a:ext cx="5197510" cy="830997"/>
            <a:chOff x="6192179" y="2888940"/>
            <a:chExt cx="5197510" cy="830997"/>
          </a:xfrm>
        </p:grpSpPr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625" y="3016188"/>
              <a:ext cx="266700" cy="3048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192179" y="2888940"/>
              <a:ext cx="5197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latin typeface="Times New Roman"/>
                  <a:cs typeface="Times New Roman"/>
                </a:rPr>
                <a:t>- </a:t>
              </a:r>
              <a:r>
                <a:rPr lang="en-US" sz="2400" b="0" dirty="0" err="1">
                  <a:latin typeface="Times New Roman"/>
                  <a:cs typeface="Times New Roman"/>
                </a:rPr>
                <a:t>medie</a:t>
              </a:r>
              <a:r>
                <a:rPr lang="en-US" sz="2400" b="0" dirty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sz="2400" b="0" dirty="0">
                  <a:latin typeface="Times New Roman"/>
                  <a:cs typeface="Times New Roman"/>
                </a:rPr>
                <a:t>(</a:t>
              </a:r>
              <a:r>
                <a:rPr lang="en-US" sz="2400" b="0" dirty="0" err="1">
                  <a:latin typeface="Times New Roman"/>
                  <a:cs typeface="Times New Roman"/>
                </a:rPr>
                <a:t>deplasarea</a:t>
              </a:r>
              <a:r>
                <a:rPr lang="en-US" sz="2400" b="0" dirty="0">
                  <a:latin typeface="Times New Roman"/>
                  <a:cs typeface="Times New Roman"/>
                </a:rPr>
                <a:t> </a:t>
              </a:r>
              <a:r>
                <a:rPr lang="en-US" sz="2400" b="0" dirty="0" err="1">
                  <a:latin typeface="Times New Roman"/>
                  <a:cs typeface="Times New Roman"/>
                </a:rPr>
                <a:t>distribuției</a:t>
              </a:r>
              <a:r>
                <a:rPr lang="en-US" sz="2400" b="0" dirty="0">
                  <a:latin typeface="Times New Roman"/>
                  <a:cs typeface="Times New Roman"/>
                </a:rPr>
                <a:t>)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68044" y="3681028"/>
            <a:ext cx="4284474" cy="830997"/>
            <a:chOff x="8976959" y="3429000"/>
            <a:chExt cx="4452024" cy="830997"/>
          </a:xfrm>
        </p:grpSpPr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023" y="3573016"/>
              <a:ext cx="254000" cy="215900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8976959" y="3429000"/>
              <a:ext cx="4452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</a:t>
              </a:r>
              <a:r>
                <a:rPr lang="en-US" sz="2400" b="0" dirty="0">
                  <a:latin typeface="Times New Roman"/>
                  <a:cs typeface="Times New Roman"/>
                </a:rPr>
                <a:t>- </a:t>
              </a:r>
              <a:r>
                <a:rPr lang="en-US" sz="2400" b="0" dirty="0" err="1">
                  <a:latin typeface="Times New Roman"/>
                  <a:cs typeface="Times New Roman"/>
                </a:rPr>
                <a:t>deviație</a:t>
              </a:r>
              <a:r>
                <a:rPr lang="en-US" sz="2400" b="0" dirty="0">
                  <a:latin typeface="Times New Roman"/>
                  <a:cs typeface="Times New Roman"/>
                </a:rPr>
                <a:t> standard </a:t>
              </a:r>
            </a:p>
            <a:p>
              <a:pPr algn="ctr"/>
              <a:r>
                <a:rPr lang="en-US" sz="2400" b="0" dirty="0">
                  <a:latin typeface="Times New Roman"/>
                  <a:cs typeface="Times New Roman"/>
                </a:rPr>
                <a:t>(</a:t>
              </a:r>
              <a:r>
                <a:rPr lang="en-US" sz="2400" b="0" dirty="0" err="1">
                  <a:latin typeface="Times New Roman"/>
                  <a:cs typeface="Times New Roman"/>
                </a:rPr>
                <a:t>împrăştierea</a:t>
              </a:r>
              <a:r>
                <a:rPr lang="en-US" sz="2400" b="0" dirty="0">
                  <a:latin typeface="Times New Roman"/>
                  <a:cs typeface="Times New Roman"/>
                </a:rPr>
                <a:t> </a:t>
              </a:r>
              <a:r>
                <a:rPr lang="en-US" sz="2400" b="0" dirty="0" err="1">
                  <a:latin typeface="Times New Roman"/>
                  <a:cs typeface="Times New Roman"/>
                </a:rPr>
                <a:t>distribuției</a:t>
              </a:r>
              <a:r>
                <a:rPr lang="en-US" sz="2400" b="0" dirty="0">
                  <a:latin typeface="Times New Roman"/>
                  <a:cs typeface="Times New Roman"/>
                </a:rPr>
                <a:t>)</a:t>
              </a:r>
            </a:p>
          </p:txBody>
        </p:sp>
      </p:grp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31516"/>
            <a:ext cx="4673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74" y="2063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Times New Roman" charset="0"/>
              </a:rPr>
              <a:t>Regula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68-95-99.7</a:t>
            </a:r>
            <a:endParaRPr lang="en-US" dirty="0"/>
          </a:p>
        </p:txBody>
      </p:sp>
      <p:pic>
        <p:nvPicPr>
          <p:cNvPr id="30" name="Picture 3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229600" cy="5026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3600453" y="3608391"/>
            <a:ext cx="2051051" cy="506413"/>
            <a:chOff x="2268" y="2273"/>
            <a:chExt cx="1292" cy="319"/>
          </a:xfrm>
        </p:grpSpPr>
        <p:sp>
          <p:nvSpPr>
            <p:cNvPr id="32" name="Line 5"/>
            <p:cNvSpPr>
              <a:spLocks noChangeShapeType="1"/>
            </p:cNvSpPr>
            <p:nvPr/>
          </p:nvSpPr>
          <p:spPr bwMode="auto">
            <a:xfrm flipH="1">
              <a:off x="2496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3" name="Line 6"/>
            <p:cNvSpPr>
              <a:spLocks noChangeShapeType="1"/>
            </p:cNvSpPr>
            <p:nvPr/>
          </p:nvSpPr>
          <p:spPr bwMode="auto">
            <a:xfrm>
              <a:off x="2928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268" y="2273"/>
              <a:ext cx="1292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68% din date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381000" y="5943600"/>
            <a:ext cx="84582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533400" y="1600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grpSp>
        <p:nvGrpSpPr>
          <p:cNvPr id="37" name="Group 10"/>
          <p:cNvGrpSpPr>
            <a:grpSpLocks/>
          </p:cNvGrpSpPr>
          <p:nvPr/>
        </p:nvGrpSpPr>
        <p:grpSpPr bwMode="auto">
          <a:xfrm>
            <a:off x="3124200" y="4525961"/>
            <a:ext cx="3035300" cy="427038"/>
            <a:chOff x="1968" y="2851"/>
            <a:chExt cx="1912" cy="269"/>
          </a:xfrm>
        </p:grpSpPr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H="1">
              <a:off x="1968" y="3120"/>
              <a:ext cx="10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3024" y="3120"/>
              <a:ext cx="8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0" name="Text Box 13"/>
            <p:cNvSpPr txBox="1">
              <a:spLocks noChangeArrowheads="1"/>
            </p:cNvSpPr>
            <p:nvPr/>
          </p:nvSpPr>
          <p:spPr bwMode="auto">
            <a:xfrm>
              <a:off x="2236" y="2851"/>
              <a:ext cx="1429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95% din date</a:t>
              </a:r>
            </a:p>
          </p:txBody>
        </p:sp>
      </p:grpSp>
      <p:grpSp>
        <p:nvGrpSpPr>
          <p:cNvPr id="41" name="Group 14"/>
          <p:cNvGrpSpPr>
            <a:grpSpLocks/>
          </p:cNvGrpSpPr>
          <p:nvPr/>
        </p:nvGrpSpPr>
        <p:grpSpPr bwMode="auto">
          <a:xfrm>
            <a:off x="1981200" y="5334006"/>
            <a:ext cx="5105400" cy="415926"/>
            <a:chOff x="1248" y="3360"/>
            <a:chExt cx="3216" cy="262"/>
          </a:xfrm>
        </p:grpSpPr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H="1">
              <a:off x="1248" y="3600"/>
              <a:ext cx="18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3072" y="3600"/>
              <a:ext cx="13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1968" y="3360"/>
              <a:ext cx="1920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99.7% din date</a:t>
              </a:r>
            </a:p>
          </p:txBody>
        </p:sp>
      </p:grp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533400" y="5791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6060436"/>
            <a:ext cx="254000" cy="2159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6060436"/>
            <a:ext cx="5969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003286"/>
            <a:ext cx="825500" cy="3302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03286"/>
            <a:ext cx="482600" cy="3302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003286"/>
            <a:ext cx="4826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03286"/>
            <a:ext cx="825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sigma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8" t="11921" r="37611" b="27919"/>
          <a:stretch/>
        </p:blipFill>
        <p:spPr>
          <a:xfrm>
            <a:off x="863588" y="935432"/>
            <a:ext cx="2303493" cy="2625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588" y="3563724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sigma = 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635896" y="935432"/>
            <a:ext cx="2268252" cy="2997624"/>
            <a:chOff x="3635896" y="935432"/>
            <a:chExt cx="2268252" cy="2997624"/>
          </a:xfrm>
        </p:grpSpPr>
        <p:pic>
          <p:nvPicPr>
            <p:cNvPr id="5" name="Picture 4" descr="img_sigma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12414" r="37610" b="27918"/>
            <a:stretch/>
          </p:blipFill>
          <p:spPr>
            <a:xfrm>
              <a:off x="3635896" y="935432"/>
              <a:ext cx="2260437" cy="26043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35896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sigma = 5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8204" y="935432"/>
            <a:ext cx="2304256" cy="2997624"/>
            <a:chOff x="6408204" y="935432"/>
            <a:chExt cx="2304256" cy="2997624"/>
          </a:xfrm>
        </p:grpSpPr>
        <p:pic>
          <p:nvPicPr>
            <p:cNvPr id="6" name="Picture 5" descr="img_sigma2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12414" r="37610" b="27918"/>
            <a:stretch/>
          </p:blipFill>
          <p:spPr>
            <a:xfrm>
              <a:off x="6408204" y="935432"/>
              <a:ext cx="2281965" cy="26043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44208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sigma = 25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62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Zgomot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normal –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efectul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lui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11" y="247265"/>
            <a:ext cx="439321" cy="3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51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1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Motivație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reducerea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zgomot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632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2698750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Chiar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multiple ale </a:t>
            </a:r>
            <a:r>
              <a:rPr lang="en-US" sz="2400" b="1" dirty="0" err="1">
                <a:latin typeface="Times New Roman"/>
                <a:cs typeface="Times New Roman"/>
              </a:rPr>
              <a:t>aceleaşi</a:t>
            </a:r>
            <a:r>
              <a:rPr lang="en-US" sz="2400" b="1" dirty="0">
                <a:latin typeface="Times New Roman"/>
                <a:cs typeface="Times New Roman"/>
              </a:rPr>
              <a:t> scene </a:t>
            </a:r>
            <a:r>
              <a:rPr lang="en-US" sz="2400" b="1" dirty="0" err="1">
                <a:latin typeface="Times New Roman"/>
                <a:cs typeface="Times New Roman"/>
              </a:rPr>
              <a:t>statice</a:t>
            </a:r>
            <a:r>
              <a:rPr lang="en-US" sz="2400" dirty="0">
                <a:latin typeface="Times New Roman"/>
                <a:cs typeface="Times New Roman"/>
              </a:rPr>
              <a:t> nu </a:t>
            </a:r>
            <a:r>
              <a:rPr lang="en-US" sz="2400" dirty="0" err="1">
                <a:latin typeface="Times New Roman"/>
                <a:cs typeface="Times New Roman"/>
              </a:rPr>
              <a:t>vor</a:t>
            </a:r>
            <a:r>
              <a:rPr lang="en-US" sz="2400" dirty="0">
                <a:latin typeface="Times New Roman"/>
                <a:cs typeface="Times New Roman"/>
              </a:rPr>
              <a:t> fi </a:t>
            </a:r>
            <a:r>
              <a:rPr lang="en-US" sz="2400" dirty="0" err="1">
                <a:latin typeface="Times New Roman"/>
                <a:cs typeface="Times New Roman"/>
              </a:rPr>
              <a:t>identice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r>
              <a:rPr lang="en-US" sz="2400" dirty="0">
                <a:latin typeface="Times New Roman"/>
                <a:cs typeface="Times New Roman"/>
              </a:rPr>
              <a:t>Cum </a:t>
            </a:r>
            <a:r>
              <a:rPr lang="en-US" sz="2400" dirty="0" err="1">
                <a:latin typeface="Times New Roman"/>
                <a:cs typeface="Times New Roman"/>
              </a:rPr>
              <a:t>putem</a:t>
            </a:r>
            <a:r>
              <a:rPr lang="en-US" sz="2400" dirty="0">
                <a:latin typeface="Times New Roman"/>
                <a:cs typeface="Times New Roman"/>
              </a:rPr>
              <a:t> reduce </a:t>
            </a:r>
            <a:r>
              <a:rPr lang="en-US" sz="2400" dirty="0" err="1">
                <a:latin typeface="Times New Roman"/>
                <a:cs typeface="Times New Roman"/>
              </a:rPr>
              <a:t>zgomotul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adică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estimăm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adevăratele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intensități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r>
              <a:rPr lang="en-US" sz="2400" dirty="0" err="1">
                <a:latin typeface="Times New Roman"/>
                <a:cs typeface="Times New Roman"/>
              </a:rPr>
              <a:t>Dacă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avem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luăm</a:t>
            </a:r>
            <a:r>
              <a:rPr lang="en-US" sz="2400" dirty="0">
                <a:latin typeface="Times New Roman"/>
                <a:cs typeface="Times New Roman"/>
              </a:rPr>
              <a:t> media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Dar </a:t>
            </a:r>
            <a:r>
              <a:rPr lang="en-US" sz="2400" b="1" dirty="0" err="1">
                <a:latin typeface="Times New Roman"/>
                <a:cs typeface="Times New Roman"/>
              </a:rPr>
              <a:t>dacă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avem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numai</a:t>
            </a:r>
            <a:r>
              <a:rPr lang="en-US" sz="2400" b="1" dirty="0">
                <a:latin typeface="Times New Roman"/>
                <a:cs typeface="Times New Roman"/>
              </a:rPr>
              <a:t> o </a:t>
            </a:r>
            <a:r>
              <a:rPr lang="en-US" sz="2400" b="1" dirty="0" err="1">
                <a:latin typeface="Times New Roman"/>
                <a:cs typeface="Times New Roman"/>
              </a:rPr>
              <a:t>singură</a:t>
            </a:r>
            <a:r>
              <a:rPr lang="en-US" sz="2400" b="1" dirty="0">
                <a:latin typeface="Times New Roman"/>
                <a:cs typeface="Times New Roman"/>
              </a:rPr>
              <a:t> imagine?</a:t>
            </a:r>
          </a:p>
          <a:p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2954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730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048102"/>
            <a:ext cx="9111658" cy="5743050"/>
          </a:xfrm>
        </p:spPr>
        <p:txBody>
          <a:bodyPr>
            <a:noAutofit/>
          </a:bodyPr>
          <a:lstStyle/>
          <a:p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r>
              <a:rPr lang="en-US" sz="3000" dirty="0">
                <a:latin typeface="Times New Roman"/>
                <a:cs typeface="Times New Roman"/>
              </a:rPr>
              <a:t>Nota </a:t>
            </a:r>
            <a:r>
              <a:rPr lang="en-US" sz="3000" dirty="0" err="1">
                <a:latin typeface="Times New Roman"/>
                <a:cs typeface="Times New Roman"/>
              </a:rPr>
              <a:t>finală</a:t>
            </a:r>
            <a:r>
              <a:rPr lang="en-US" sz="3000" dirty="0">
                <a:latin typeface="Times New Roman"/>
                <a:cs typeface="Times New Roman"/>
              </a:rPr>
              <a:t> = min(10, </a:t>
            </a:r>
            <a:r>
              <a:rPr lang="en-US" sz="3000" dirty="0">
                <a:solidFill>
                  <a:srgbClr val="002060"/>
                </a:solidFill>
                <a:latin typeface="Times New Roman"/>
                <a:cs typeface="Times New Roman"/>
              </a:rPr>
              <a:t>max(</a:t>
            </a:r>
            <a:r>
              <a:rPr lang="en-US" sz="3000" dirty="0">
                <a:solidFill>
                  <a:srgbClr val="2FC338"/>
                </a:solidFill>
                <a:latin typeface="Times New Roman"/>
                <a:cs typeface="Times New Roman"/>
              </a:rPr>
              <a:t>T1 + T2 + min(1, BC + BL)</a:t>
            </a:r>
            <a:r>
              <a:rPr lang="en-US" sz="3000" dirty="0">
                <a:latin typeface="Times New Roman"/>
                <a:cs typeface="Times New Roman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Times New Roman"/>
              </a:rPr>
              <a:t>2*L1 + min(1, BC)</a:t>
            </a:r>
            <a:r>
              <a:rPr lang="en-US" sz="3000" dirty="0">
                <a:latin typeface="Times New Roman"/>
                <a:cs typeface="Times New Roman"/>
              </a:rPr>
              <a:t>, </a:t>
            </a:r>
            <a:r>
              <a:rPr lang="en-US" sz="3000" dirty="0">
                <a:solidFill>
                  <a:srgbClr val="290ADD"/>
                </a:solidFill>
                <a:latin typeface="Times New Roman"/>
                <a:cs typeface="Times New Roman"/>
              </a:rPr>
              <a:t>L1 + max(T1,T2) + min(1, BC)</a:t>
            </a:r>
            <a:r>
              <a:rPr lang="en-US" sz="3000" dirty="0">
                <a:latin typeface="Times New Roman"/>
                <a:cs typeface="Times New Roman"/>
              </a:rPr>
              <a:t>))</a:t>
            </a:r>
          </a:p>
          <a:p>
            <a:endParaRPr lang="en-US" sz="3000" dirty="0">
              <a:latin typeface="Times New Roman"/>
              <a:cs typeface="Times New Roman"/>
            </a:endParaRPr>
          </a:p>
          <a:p>
            <a:endParaRPr lang="en-US" sz="3000" dirty="0">
              <a:latin typeface="Times New Roman"/>
              <a:cs typeface="Times New Roman"/>
            </a:endParaRPr>
          </a:p>
          <a:p>
            <a:r>
              <a:rPr lang="en-US" sz="3000" dirty="0">
                <a:latin typeface="Times New Roman"/>
                <a:cs typeface="Times New Roman"/>
              </a:rPr>
              <a:t>nu </a:t>
            </a:r>
            <a:r>
              <a:rPr lang="en-US" sz="3000" dirty="0" err="1">
                <a:latin typeface="Times New Roman"/>
                <a:cs typeface="Times New Roman"/>
              </a:rPr>
              <a:t>există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praguri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minimale</a:t>
            </a:r>
            <a:r>
              <a:rPr lang="en-US" sz="3000" dirty="0">
                <a:latin typeface="Times New Roman"/>
                <a:cs typeface="Times New Roman"/>
              </a:rPr>
              <a:t> de </a:t>
            </a:r>
            <a:r>
              <a:rPr lang="en-US" sz="3000" dirty="0" err="1">
                <a:latin typeface="Times New Roman"/>
                <a:cs typeface="Times New Roman"/>
              </a:rPr>
              <a:t>îndeplinit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Examen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iarnă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822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 </a:t>
            </a:r>
            <a:r>
              <a:rPr lang="en-US" dirty="0" err="1">
                <a:latin typeface="Times New Roman"/>
                <a:cs typeface="Times New Roman"/>
              </a:rPr>
              <a:t>posibilă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soluție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6868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err="1">
                <a:latin typeface="Times New Roman"/>
                <a:cs typeface="Times New Roman"/>
              </a:rPr>
              <a:t>Ipoteze</a:t>
            </a:r>
            <a:r>
              <a:rPr lang="en-US" dirty="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“</a:t>
            </a:r>
            <a:r>
              <a:rPr lang="en-US" dirty="0" err="1">
                <a:latin typeface="Times New Roman"/>
                <a:cs typeface="Times New Roman"/>
              </a:rPr>
              <a:t>vecini</a:t>
            </a:r>
            <a:r>
              <a:rPr lang="en-US" dirty="0">
                <a:latin typeface="Times New Roman"/>
                <a:cs typeface="Times New Roman"/>
              </a:rPr>
              <a:t>” nu </a:t>
            </a:r>
            <a:r>
              <a:rPr lang="en-US" dirty="0" err="1">
                <a:latin typeface="Times New Roman"/>
                <a:cs typeface="Times New Roman"/>
              </a:rPr>
              <a:t>diferă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mult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ei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zgomotul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afectează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independent</a:t>
            </a: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FontTx/>
              <a:buChar char="•"/>
            </a:pPr>
            <a:r>
              <a:rPr lang="en-US" dirty="0" err="1">
                <a:latin typeface="Times New Roman"/>
                <a:cs typeface="Times New Roman"/>
              </a:rPr>
              <a:t>Soluție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înlocuim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fiecărui</a:t>
            </a:r>
            <a:r>
              <a:rPr lang="en-US" dirty="0">
                <a:latin typeface="Times New Roman"/>
                <a:cs typeface="Times New Roman"/>
              </a:rPr>
              <a:t> pixel cu media </a:t>
            </a:r>
            <a:r>
              <a:rPr lang="en-US" dirty="0" err="1">
                <a:latin typeface="Times New Roman"/>
                <a:cs typeface="Times New Roman"/>
              </a:rPr>
              <a:t>valorilor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pixelilor</a:t>
            </a:r>
            <a:r>
              <a:rPr lang="en-US" dirty="0">
                <a:latin typeface="Times New Roman"/>
                <a:cs typeface="Times New Roman"/>
              </a:rPr>
              <a:t> din “</a:t>
            </a:r>
            <a:r>
              <a:rPr lang="en-US" dirty="0" err="1">
                <a:latin typeface="Times New Roman"/>
                <a:cs typeface="Times New Roman"/>
              </a:rPr>
              <a:t>vecinătatea</a:t>
            </a:r>
            <a:r>
              <a:rPr lang="en-US" dirty="0">
                <a:latin typeface="Times New Roman"/>
                <a:cs typeface="Times New Roman"/>
              </a:rPr>
              <a:t>” </a:t>
            </a:r>
            <a:r>
              <a:rPr lang="en-US" dirty="0" err="1">
                <a:latin typeface="Times New Roman"/>
                <a:cs typeface="Times New Roman"/>
              </a:rPr>
              <a:t>lui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3535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 </a:t>
            </a:r>
            <a:r>
              <a:rPr lang="en-US" dirty="0" err="1">
                <a:latin typeface="Times New Roman"/>
                <a:cs typeface="Times New Roman"/>
              </a:rPr>
              <a:t>posibilă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soluție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Înlocuim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fiecărui</a:t>
            </a:r>
            <a:r>
              <a:rPr lang="en-US" dirty="0">
                <a:latin typeface="Times New Roman"/>
                <a:cs typeface="Times New Roman"/>
              </a:rPr>
              <a:t> pixel cu media </a:t>
            </a:r>
            <a:r>
              <a:rPr lang="en-US" dirty="0" err="1">
                <a:latin typeface="Times New Roman"/>
                <a:cs typeface="Times New Roman"/>
              </a:rPr>
              <a:t>valorilor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pixelilor</a:t>
            </a:r>
            <a:r>
              <a:rPr lang="en-US" dirty="0">
                <a:latin typeface="Times New Roman"/>
                <a:cs typeface="Times New Roman"/>
              </a:rPr>
              <a:t> din </a:t>
            </a:r>
            <a:r>
              <a:rPr lang="en-US" dirty="0" err="1">
                <a:latin typeface="Times New Roman"/>
                <a:cs typeface="Times New Roman"/>
              </a:rPr>
              <a:t>vecinătatea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lui</a:t>
            </a:r>
            <a:endParaRPr lang="en-US" dirty="0">
              <a:latin typeface="Times New Roman"/>
              <a:cs typeface="Times New Roman"/>
            </a:endParaRPr>
          </a:p>
          <a:p>
            <a:pPr>
              <a:buFontTx/>
              <a:buChar char="•"/>
            </a:pP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1D:</a:t>
            </a:r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Medie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ponderată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Putem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adaugă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ponderi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fiecare</a:t>
            </a:r>
            <a:r>
              <a:rPr lang="en-US" dirty="0">
                <a:latin typeface="Times New Roman"/>
                <a:cs typeface="Times New Roman"/>
              </a:rPr>
              <a:t> pixel</a:t>
            </a:r>
          </a:p>
          <a:p>
            <a:r>
              <a:rPr lang="en-US" i="1" dirty="0" err="1">
                <a:latin typeface="Times New Roman"/>
                <a:cs typeface="Times New Roman"/>
              </a:rPr>
              <a:t>Ponderi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 [1, 1, 1, 1, 1]  / 5 </a:t>
            </a:r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51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Ponderi</a:t>
            </a:r>
            <a:r>
              <a:rPr lang="en-US" dirty="0">
                <a:latin typeface="Times New Roman"/>
                <a:cs typeface="Times New Roman"/>
              </a:rPr>
              <a:t> ne-</a:t>
            </a:r>
            <a:r>
              <a:rPr lang="en-US" dirty="0" err="1">
                <a:latin typeface="Times New Roman"/>
                <a:cs typeface="Times New Roman"/>
              </a:rPr>
              <a:t>uniforme</a:t>
            </a:r>
            <a:r>
              <a:rPr lang="en-US" dirty="0">
                <a:latin typeface="Times New Roman"/>
                <a:cs typeface="Times New Roman"/>
              </a:rPr>
              <a:t> [1, 4, 6, 4, 1] / 16</a:t>
            </a:r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Medie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ponderată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43037" name="Group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97570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076056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54463"/>
              </p:ext>
            </p:extLst>
          </p:nvPr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564548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3609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36234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7517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940125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3521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992790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9525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477118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92656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7236296" y="3681028"/>
            <a:ext cx="360040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30165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290ADD"/>
              </a:solidFill>
            </a:endParaRPr>
          </a:p>
          <a:p>
            <a:r>
              <a:rPr lang="en-US" sz="2200" dirty="0" err="1">
                <a:latin typeface="Times New Roman"/>
                <a:cs typeface="Times New Roman"/>
              </a:rPr>
              <a:t>puteți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obține</a:t>
            </a:r>
            <a:r>
              <a:rPr lang="en-US" sz="2200" dirty="0">
                <a:latin typeface="Times New Roman"/>
                <a:cs typeface="Times New Roman"/>
              </a:rPr>
              <a:t> nota </a:t>
            </a:r>
            <a:r>
              <a:rPr lang="en-US" sz="2200" dirty="0" err="1">
                <a:latin typeface="Times New Roman"/>
                <a:cs typeface="Times New Roman"/>
              </a:rPr>
              <a:t>numai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lucrarea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finală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laborator</a:t>
            </a:r>
            <a:r>
              <a:rPr lang="en-US" sz="2200" dirty="0">
                <a:latin typeface="Times New Roman"/>
                <a:cs typeface="Times New Roman"/>
              </a:rPr>
              <a:t> (test pe calculator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sesiune</a:t>
            </a:r>
            <a:r>
              <a:rPr lang="en-US" sz="2200" dirty="0">
                <a:latin typeface="Times New Roman"/>
                <a:cs typeface="Times New Roman"/>
              </a:rPr>
              <a:t>) + </a:t>
            </a:r>
            <a:r>
              <a:rPr lang="en-US" sz="2200" dirty="0" err="1">
                <a:latin typeface="Times New Roman"/>
                <a:cs typeface="Times New Roman"/>
              </a:rPr>
              <a:t>bonusul</a:t>
            </a:r>
            <a:r>
              <a:rPr lang="en-US" sz="2200" dirty="0">
                <a:latin typeface="Times New Roman"/>
                <a:cs typeface="Times New Roman"/>
              </a:rPr>
              <a:t> de la curs.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nota </a:t>
            </a:r>
            <a:r>
              <a:rPr lang="en-US" sz="2200" dirty="0">
                <a:solidFill>
                  <a:srgbClr val="2BEDFF"/>
                </a:solidFill>
                <a:latin typeface="Times New Roman"/>
                <a:cs typeface="Times New Roman"/>
              </a:rPr>
              <a:t>N4 = 2*L2 + min(1, BC)</a:t>
            </a: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SAU</a:t>
            </a:r>
          </a:p>
          <a:p>
            <a:r>
              <a:rPr lang="en-US" sz="2200" dirty="0" err="1">
                <a:latin typeface="Times New Roman"/>
                <a:cs typeface="Times New Roman"/>
              </a:rPr>
              <a:t>puteți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obține</a:t>
            </a:r>
            <a:r>
              <a:rPr lang="en-US" sz="2200" dirty="0">
                <a:latin typeface="Times New Roman"/>
                <a:cs typeface="Times New Roman"/>
              </a:rPr>
              <a:t> nota din </a:t>
            </a:r>
            <a:r>
              <a:rPr lang="en-US" sz="2200" dirty="0" err="1">
                <a:latin typeface="Times New Roman"/>
                <a:cs typeface="Times New Roman"/>
              </a:rPr>
              <a:t>lucrarea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finală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laborator</a:t>
            </a:r>
            <a:r>
              <a:rPr lang="en-US" sz="2200" dirty="0">
                <a:latin typeface="Times New Roman"/>
                <a:cs typeface="Times New Roman"/>
              </a:rPr>
              <a:t> (test pe calculator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sesiune</a:t>
            </a:r>
            <a:r>
              <a:rPr lang="en-US" sz="2200" dirty="0">
                <a:latin typeface="Times New Roman"/>
                <a:cs typeface="Times New Roman"/>
              </a:rPr>
              <a:t>) </a:t>
            </a:r>
            <a:r>
              <a:rPr lang="en-US" sz="2200" dirty="0" err="1">
                <a:latin typeface="Times New Roman"/>
                <a:cs typeface="Times New Roman"/>
              </a:rPr>
              <a:t>și</a:t>
            </a:r>
            <a:r>
              <a:rPr lang="en-US" sz="2200" dirty="0">
                <a:latin typeface="Times New Roman"/>
                <a:cs typeface="Times New Roman"/>
              </a:rPr>
              <a:t> o </a:t>
            </a:r>
            <a:r>
              <a:rPr lang="en-US" sz="2200" dirty="0" err="1">
                <a:latin typeface="Times New Roman"/>
                <a:cs typeface="Times New Roman"/>
              </a:rPr>
              <a:t>notă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temă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trebuie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aveți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cel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puțin</a:t>
            </a:r>
            <a:r>
              <a:rPr lang="en-US" sz="2200" dirty="0">
                <a:latin typeface="Times New Roman"/>
                <a:cs typeface="Times New Roman"/>
              </a:rPr>
              <a:t> o </a:t>
            </a:r>
            <a:r>
              <a:rPr lang="en-US" sz="2200" dirty="0" err="1">
                <a:latin typeface="Times New Roman"/>
                <a:cs typeface="Times New Roman"/>
              </a:rPr>
              <a:t>temă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rezolvată</a:t>
            </a:r>
            <a:r>
              <a:rPr lang="en-US" sz="2200" dirty="0">
                <a:latin typeface="Times New Roman"/>
                <a:cs typeface="Times New Roman"/>
              </a:rPr>
              <a:t>) + </a:t>
            </a:r>
            <a:r>
              <a:rPr lang="en-US" sz="2200" dirty="0" err="1">
                <a:latin typeface="Times New Roman"/>
                <a:cs typeface="Times New Roman"/>
              </a:rPr>
              <a:t>bonusul</a:t>
            </a:r>
            <a:r>
              <a:rPr lang="en-US" sz="2200" dirty="0">
                <a:latin typeface="Times New Roman"/>
                <a:cs typeface="Times New Roman"/>
              </a:rPr>
              <a:t> de la curs.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nota </a:t>
            </a:r>
            <a:r>
              <a:rPr lang="en-US" sz="2200" dirty="0">
                <a:solidFill>
                  <a:srgbClr val="E46C0A"/>
                </a:solidFill>
                <a:latin typeface="Times New Roman"/>
                <a:cs typeface="Times New Roman"/>
              </a:rPr>
              <a:t>N5 = L2 + max(T1,T2) + min(1, BC)</a:t>
            </a:r>
          </a:p>
          <a:p>
            <a:pPr marL="457200" lvl="1" indent="0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Nota </a:t>
            </a:r>
            <a:r>
              <a:rPr lang="en-US" sz="2200" dirty="0" err="1">
                <a:latin typeface="Times New Roman"/>
                <a:cs typeface="Times New Roman"/>
              </a:rPr>
              <a:t>finală</a:t>
            </a:r>
            <a:r>
              <a:rPr lang="en-US" sz="2200" dirty="0">
                <a:latin typeface="Times New Roman"/>
                <a:cs typeface="Times New Roman"/>
              </a:rPr>
              <a:t> = min(10, max(</a:t>
            </a:r>
            <a:r>
              <a:rPr lang="en-US" sz="2200" dirty="0">
                <a:solidFill>
                  <a:srgbClr val="2BEDFF"/>
                </a:solidFill>
                <a:latin typeface="Times New Roman"/>
                <a:cs typeface="Times New Roman"/>
              </a:rPr>
              <a:t>N4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solidFill>
                  <a:srgbClr val="E46C0A"/>
                </a:solidFill>
                <a:latin typeface="Times New Roman"/>
                <a:cs typeface="Times New Roman"/>
              </a:rPr>
              <a:t>N5</a:t>
            </a:r>
            <a:r>
              <a:rPr lang="en-US" sz="2200" dirty="0">
                <a:latin typeface="Times New Roman"/>
                <a:cs typeface="Times New Roman"/>
              </a:rPr>
              <a:t>))</a:t>
            </a:r>
          </a:p>
          <a:p>
            <a:pPr lvl="1"/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Restanță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 err="1">
                <a:latin typeface="Times New Roman"/>
                <a:cs typeface="Times New Roman"/>
              </a:rPr>
              <a:t>reexaminare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 err="1">
                <a:latin typeface="Times New Roman"/>
                <a:cs typeface="Times New Roman"/>
              </a:rPr>
              <a:t>mărire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82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8453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9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971408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2D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0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Corelație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>
                <a:latin typeface="Times New Roman"/>
                <a:cs typeface="Times New Roman"/>
              </a:rPr>
              <a:t>Pentru</a:t>
            </a:r>
            <a:r>
              <a:rPr lang="en-US" sz="2400" b="0" dirty="0">
                <a:latin typeface="Times New Roman"/>
                <a:cs typeface="Times New Roman"/>
              </a:rPr>
              <a:t> o </a:t>
            </a:r>
            <a:r>
              <a:rPr lang="en-US" sz="2400" b="0" dirty="0" err="1">
                <a:latin typeface="Times New Roman"/>
                <a:cs typeface="Times New Roman"/>
              </a:rPr>
              <a:t>vecinătate</a:t>
            </a:r>
            <a:r>
              <a:rPr lang="en-US" sz="2400" b="0" dirty="0">
                <a:latin typeface="Times New Roman"/>
                <a:cs typeface="Times New Roman"/>
              </a:rPr>
              <a:t> de </a:t>
            </a:r>
            <a:r>
              <a:rPr lang="en-US" sz="2400" b="0" dirty="0" err="1">
                <a:latin typeface="Times New Roman"/>
                <a:cs typeface="Times New Roman"/>
              </a:rPr>
              <a:t>dimensiuni</a:t>
            </a:r>
            <a:r>
              <a:rPr lang="en-US" sz="2400" b="0" dirty="0">
                <a:latin typeface="Times New Roman"/>
                <a:cs typeface="Times New Roman"/>
              </a:rPr>
              <a:t> 2k+1 ×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toți</a:t>
            </a:r>
            <a:r>
              <a:rPr lang="en-US" b="0" i="1" dirty="0"/>
              <a:t> </a:t>
            </a:r>
            <a:r>
              <a:rPr lang="en-US" b="0" i="1" dirty="0" err="1"/>
              <a:t>pixelii</a:t>
            </a:r>
            <a:r>
              <a:rPr lang="en-US" b="0" i="1" dirty="0"/>
              <a:t> din </a:t>
            </a:r>
            <a:r>
              <a:rPr lang="en-US" b="0" i="1" dirty="0" err="1"/>
              <a:t>vecinătatea</a:t>
            </a:r>
            <a:r>
              <a:rPr lang="en-US" b="0" i="1" dirty="0"/>
              <a:t> </a:t>
            </a:r>
            <a:r>
              <a:rPr lang="en-US" b="0" i="1" dirty="0" err="1"/>
              <a:t>pixelului</a:t>
            </a:r>
            <a:r>
              <a:rPr lang="en-US" b="0" i="1" dirty="0"/>
              <a:t> (</a:t>
            </a:r>
            <a:r>
              <a:rPr lang="en-US" b="0" i="1" dirty="0" err="1"/>
              <a:t>i,j</a:t>
            </a:r>
            <a:r>
              <a:rPr lang="en-US" b="0" i="1" dirty="0"/>
              <a:t>) din </a:t>
            </a:r>
            <a:r>
              <a:rPr lang="en-US" b="0" i="1" dirty="0" err="1"/>
              <a:t>imaginea</a:t>
            </a:r>
            <a:r>
              <a:rPr lang="en-US" b="0" i="1" dirty="0"/>
              <a:t> I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pondere</a:t>
            </a:r>
            <a:r>
              <a:rPr lang="en-US" b="0" i="1" dirty="0"/>
              <a:t> </a:t>
            </a:r>
            <a:r>
              <a:rPr lang="en-US" b="0" i="1" dirty="0" err="1"/>
              <a:t>egală</a:t>
            </a:r>
            <a:endParaRPr lang="en-US" b="0" i="1" dirty="0"/>
          </a:p>
          <a:p>
            <a:r>
              <a:rPr lang="en-US" b="0" i="1" dirty="0" err="1"/>
              <a:t>pentru</a:t>
            </a:r>
            <a:r>
              <a:rPr lang="en-US" b="0" i="1" dirty="0"/>
              <a:t> </a:t>
            </a:r>
            <a:r>
              <a:rPr lang="en-US" b="0" i="1" dirty="0" err="1"/>
              <a:t>fiecare</a:t>
            </a:r>
            <a:r>
              <a:rPr lang="en-US" b="0" i="1" dirty="0"/>
              <a:t> pixel</a:t>
            </a: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52559"/>
              </p:ext>
            </p:extLst>
          </p:nvPr>
        </p:nvGraphicFramePr>
        <p:xfrm>
          <a:off x="899592" y="4041068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56076" y="4509120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rgbClr val="0000FF"/>
                </a:solidFill>
              </a:rPr>
              <a:t>Vecinătate</a:t>
            </a:r>
            <a:r>
              <a:rPr lang="en-US" sz="2000" b="0" dirty="0">
                <a:solidFill>
                  <a:srgbClr val="0000FF"/>
                </a:solidFill>
              </a:rPr>
              <a:t> de </a:t>
            </a:r>
            <a:r>
              <a:rPr lang="en-US" sz="2000" b="0" dirty="0" err="1">
                <a:solidFill>
                  <a:srgbClr val="0000FF"/>
                </a:solidFill>
              </a:rPr>
              <a:t>dimensiuni</a:t>
            </a:r>
            <a:r>
              <a:rPr lang="en-US" sz="2000" b="0" dirty="0">
                <a:solidFill>
                  <a:srgbClr val="0000FF"/>
                </a:solidFill>
              </a:rPr>
              <a:t> (2k +1) x (2k+1) </a:t>
            </a:r>
            <a:r>
              <a:rPr lang="en-US" sz="2000" b="0" dirty="0" err="1">
                <a:solidFill>
                  <a:srgbClr val="0000FF"/>
                </a:solidFill>
              </a:rPr>
              <a:t>centrată</a:t>
            </a:r>
            <a:r>
              <a:rPr lang="en-US" sz="2000" b="0" dirty="0">
                <a:solidFill>
                  <a:srgbClr val="0000FF"/>
                </a:solidFill>
              </a:rPr>
              <a:t> </a:t>
            </a:r>
            <a:r>
              <a:rPr lang="en-US" sz="2000" b="0" dirty="0" err="1">
                <a:solidFill>
                  <a:srgbClr val="0000FF"/>
                </a:solidFill>
              </a:rPr>
              <a:t>în</a:t>
            </a:r>
            <a:r>
              <a:rPr lang="en-US" sz="2000" b="0" dirty="0">
                <a:solidFill>
                  <a:srgbClr val="0000FF"/>
                </a:solidFill>
              </a:rPr>
              <a:t> (</a:t>
            </a:r>
            <a:r>
              <a:rPr lang="en-US" sz="2000" b="0" dirty="0" err="1">
                <a:solidFill>
                  <a:srgbClr val="0000FF"/>
                </a:solidFill>
              </a:rPr>
              <a:t>i,j</a:t>
            </a:r>
            <a:r>
              <a:rPr lang="en-US" sz="2000" b="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048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654044"/>
            <a:ext cx="7092788" cy="1222497"/>
          </a:xfrm>
          <a:prstGeom prst="rect">
            <a:avLst/>
          </a:prstGeom>
        </p:spPr>
      </p:pic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Corelație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>
                <a:latin typeface="Times New Roman"/>
                <a:cs typeface="Times New Roman"/>
              </a:rPr>
              <a:t>Pentru</a:t>
            </a:r>
            <a:r>
              <a:rPr lang="en-US" sz="2400" b="0" dirty="0">
                <a:latin typeface="Times New Roman"/>
                <a:cs typeface="Times New Roman"/>
              </a:rPr>
              <a:t> o </a:t>
            </a:r>
            <a:r>
              <a:rPr lang="en-US" sz="2400" b="0" dirty="0" err="1">
                <a:latin typeface="Times New Roman"/>
                <a:cs typeface="Times New Roman"/>
              </a:rPr>
              <a:t>vecinătate</a:t>
            </a:r>
            <a:r>
              <a:rPr lang="en-US" sz="2400" b="0" dirty="0">
                <a:latin typeface="Times New Roman"/>
                <a:cs typeface="Times New Roman"/>
              </a:rPr>
              <a:t> de </a:t>
            </a:r>
            <a:r>
              <a:rPr lang="en-US" sz="2400" b="0" dirty="0" err="1">
                <a:latin typeface="Times New Roman"/>
                <a:cs typeface="Times New Roman"/>
              </a:rPr>
              <a:t>dimensiuni</a:t>
            </a:r>
            <a:r>
              <a:rPr lang="en-US" sz="2400" b="0" dirty="0">
                <a:latin typeface="Times New Roman"/>
                <a:cs typeface="Times New Roman"/>
              </a:rPr>
              <a:t> 2k+1 </a:t>
            </a:r>
            <a:r>
              <a:rPr lang="en-US" sz="2400" dirty="0">
                <a:latin typeface="Times New Roman"/>
                <a:cs typeface="Times New Roman"/>
              </a:rPr>
              <a:t>× </a:t>
            </a:r>
            <a:r>
              <a:rPr lang="en-US" sz="2400" b="0" dirty="0">
                <a:latin typeface="Times New Roman"/>
                <a:cs typeface="Times New Roman"/>
              </a:rPr>
              <a:t>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toți</a:t>
            </a:r>
            <a:r>
              <a:rPr lang="en-US" b="0" i="1" dirty="0"/>
              <a:t> </a:t>
            </a:r>
            <a:r>
              <a:rPr lang="en-US" b="0" i="1" dirty="0" err="1"/>
              <a:t>pixelii</a:t>
            </a:r>
            <a:r>
              <a:rPr lang="en-US" b="0" i="1" dirty="0"/>
              <a:t> din </a:t>
            </a:r>
            <a:r>
              <a:rPr lang="en-US" b="0" i="1" dirty="0" err="1"/>
              <a:t>vecinătatea</a:t>
            </a:r>
            <a:r>
              <a:rPr lang="en-US" b="0" i="1" dirty="0"/>
              <a:t> </a:t>
            </a:r>
            <a:r>
              <a:rPr lang="en-US" b="0" i="1" dirty="0" err="1"/>
              <a:t>pixelului</a:t>
            </a:r>
            <a:r>
              <a:rPr lang="en-US" b="0" i="1" dirty="0"/>
              <a:t> (</a:t>
            </a:r>
            <a:r>
              <a:rPr lang="en-US" b="0" i="1" dirty="0" err="1"/>
              <a:t>i,j</a:t>
            </a:r>
            <a:r>
              <a:rPr lang="en-US" b="0" i="1" dirty="0"/>
              <a:t>) din </a:t>
            </a:r>
            <a:r>
              <a:rPr lang="en-US" b="0" i="1" dirty="0" err="1"/>
              <a:t>imaginea</a:t>
            </a:r>
            <a:r>
              <a:rPr lang="en-US" b="0" i="1" dirty="0"/>
              <a:t> I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pondere</a:t>
            </a:r>
            <a:r>
              <a:rPr lang="en-US" b="0" i="1" dirty="0"/>
              <a:t> </a:t>
            </a:r>
            <a:r>
              <a:rPr lang="en-US" b="0" i="1" dirty="0" err="1"/>
              <a:t>egală</a:t>
            </a:r>
            <a:endParaRPr lang="en-US" b="0" i="1" dirty="0"/>
          </a:p>
          <a:p>
            <a:r>
              <a:rPr lang="en-US" b="0" i="1" dirty="0" err="1"/>
              <a:t>pentru</a:t>
            </a:r>
            <a:r>
              <a:rPr lang="en-US" b="0" i="1" dirty="0"/>
              <a:t> </a:t>
            </a:r>
            <a:r>
              <a:rPr lang="en-US" b="0" i="1" dirty="0" err="1"/>
              <a:t>fiecare</a:t>
            </a:r>
            <a:r>
              <a:rPr lang="en-US" b="0" i="1" dirty="0"/>
              <a:t>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1560" y="3897052"/>
            <a:ext cx="8369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>
                <a:latin typeface="Times New Roman"/>
                <a:cs typeface="Times New Roman"/>
              </a:rPr>
              <a:t>Generalizăm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pentru</a:t>
            </a:r>
            <a:r>
              <a:rPr lang="en-US" sz="2400" b="0" dirty="0">
                <a:latin typeface="Times New Roman"/>
                <a:cs typeface="Times New Roman"/>
              </a:rPr>
              <a:t> a </a:t>
            </a:r>
            <a:r>
              <a:rPr lang="en-US" sz="2400" b="0" dirty="0" err="1">
                <a:latin typeface="Times New Roman"/>
                <a:cs typeface="Times New Roman"/>
              </a:rPr>
              <a:t>permite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ponderi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diferite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794126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9" y="5802313"/>
            <a:ext cx="2774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ponderi</a:t>
            </a:r>
            <a:r>
              <a:rPr lang="en-US" b="0" i="1" dirty="0"/>
              <a:t> ne-</a:t>
            </a:r>
            <a:r>
              <a:rPr lang="en-US" b="0" i="1" dirty="0" err="1"/>
              <a:t>uniforme</a:t>
            </a:r>
            <a:endParaRPr lang="en-US" b="0" i="1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4652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Corelație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latin typeface="Times New Roman"/>
                <a:cs typeface="Times New Roman"/>
              </a:rPr>
              <a:t>Corelație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3302"/>
              </p:ext>
            </p:extLst>
          </p:nvPr>
        </p:nvGraphicFramePr>
        <p:xfrm>
          <a:off x="899592" y="3789040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(0,0)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56076" y="4509120"/>
            <a:ext cx="2988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rgbClr val="FFCC66"/>
                </a:solidFill>
              </a:rPr>
              <a:t>Filtrul</a:t>
            </a:r>
            <a:r>
              <a:rPr lang="en-US" sz="2000" b="0" dirty="0">
                <a:solidFill>
                  <a:srgbClr val="FFCC66"/>
                </a:solidFill>
              </a:rPr>
              <a:t> F de </a:t>
            </a:r>
            <a:r>
              <a:rPr lang="en-US" sz="2000" b="0" dirty="0" err="1">
                <a:solidFill>
                  <a:srgbClr val="FFCC66"/>
                </a:solidFill>
              </a:rPr>
              <a:t>dimensiuni</a:t>
            </a:r>
            <a:r>
              <a:rPr lang="en-US" sz="2000" b="0" dirty="0">
                <a:solidFill>
                  <a:srgbClr val="FFCC66"/>
                </a:solidFill>
              </a:rPr>
              <a:t> (2k +1) x (2k+1) </a:t>
            </a:r>
            <a:r>
              <a:rPr lang="en-US" sz="2000" b="0" dirty="0" err="1">
                <a:solidFill>
                  <a:srgbClr val="FFCC66"/>
                </a:solidFill>
              </a:rPr>
              <a:t>centrat</a:t>
            </a:r>
            <a:r>
              <a:rPr lang="en-US" sz="2000" b="0" dirty="0">
                <a:solidFill>
                  <a:srgbClr val="FFCC66"/>
                </a:solidFill>
              </a:rPr>
              <a:t> </a:t>
            </a:r>
            <a:r>
              <a:rPr lang="en-US" sz="2000" b="0" dirty="0" err="1">
                <a:solidFill>
                  <a:srgbClr val="FFCC66"/>
                </a:solidFill>
              </a:rPr>
              <a:t>în</a:t>
            </a:r>
            <a:r>
              <a:rPr lang="en-US" sz="2000" b="0" dirty="0">
                <a:solidFill>
                  <a:srgbClr val="FFCC66"/>
                </a:solidFill>
              </a:rPr>
              <a:t> (0,0)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603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Corelație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latin typeface="Times New Roman"/>
                <a:cs typeface="Times New Roman"/>
              </a:rPr>
              <a:t>Corelație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latin typeface="Times New Roman"/>
                <a:cs typeface="Times New Roman"/>
              </a:rPr>
              <a:t>Filtrarea</a:t>
            </a:r>
            <a:r>
              <a:rPr lang="en-US" sz="2400" b="0" dirty="0">
                <a:latin typeface="Times New Roman"/>
                <a:cs typeface="Times New Roman"/>
              </a:rPr>
              <a:t> (</a:t>
            </a:r>
            <a:r>
              <a:rPr lang="en-US" sz="2400" b="0" dirty="0" err="1">
                <a:latin typeface="Times New Roman"/>
                <a:cs typeface="Times New Roman"/>
              </a:rPr>
              <a:t>liniară</a:t>
            </a:r>
            <a:r>
              <a:rPr lang="en-US" sz="2400" b="0" dirty="0">
                <a:latin typeface="Times New Roman"/>
                <a:cs typeface="Times New Roman"/>
              </a:rPr>
              <a:t> a) </a:t>
            </a:r>
            <a:r>
              <a:rPr lang="en-US" sz="2400" b="0" dirty="0" err="1">
                <a:latin typeface="Times New Roman"/>
                <a:cs typeface="Times New Roman"/>
              </a:rPr>
              <a:t>unei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imagini</a:t>
            </a:r>
            <a:r>
              <a:rPr lang="en-US" sz="2400" b="0" dirty="0">
                <a:latin typeface="Times New Roman"/>
                <a:cs typeface="Times New Roman"/>
              </a:rPr>
              <a:t>: </a:t>
            </a:r>
            <a:r>
              <a:rPr lang="en-US" sz="2400" b="0" dirty="0" err="1">
                <a:latin typeface="Times New Roman"/>
                <a:cs typeface="Times New Roman"/>
              </a:rPr>
              <a:t>înlocuim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fiecare</a:t>
            </a:r>
            <a:r>
              <a:rPr lang="en-US" sz="2400" b="0" dirty="0">
                <a:latin typeface="Times New Roman"/>
                <a:cs typeface="Times New Roman"/>
              </a:rPr>
              <a:t> pixel cu o </a:t>
            </a:r>
            <a:r>
              <a:rPr lang="en-US" sz="2400" b="0" dirty="0" err="1">
                <a:latin typeface="Times New Roman"/>
                <a:cs typeface="Times New Roman"/>
              </a:rPr>
              <a:t>combinație</a:t>
            </a:r>
            <a:r>
              <a:rPr lang="en-US" sz="2400" b="0" dirty="0">
                <a:latin typeface="Times New Roman"/>
                <a:cs typeface="Times New Roman"/>
              </a:rPr>
              <a:t> (</a:t>
            </a:r>
            <a:r>
              <a:rPr lang="en-US" sz="2400" b="0" dirty="0" err="1">
                <a:latin typeface="Times New Roman"/>
                <a:cs typeface="Times New Roman"/>
              </a:rPr>
              <a:t>liniară</a:t>
            </a:r>
            <a:r>
              <a:rPr lang="en-US" sz="2400" b="0" dirty="0">
                <a:latin typeface="Times New Roman"/>
                <a:cs typeface="Times New Roman"/>
              </a:rPr>
              <a:t>) a “</a:t>
            </a:r>
            <a:r>
              <a:rPr lang="en-US" sz="2400" b="0" dirty="0" err="1">
                <a:latin typeface="Times New Roman"/>
                <a:cs typeface="Times New Roman"/>
              </a:rPr>
              <a:t>vecinilor</a:t>
            </a:r>
            <a:r>
              <a:rPr lang="en-US" sz="2400" b="0" dirty="0">
                <a:latin typeface="Times New Roman"/>
                <a:cs typeface="Times New Roman"/>
              </a:rPr>
              <a:t>” </a:t>
            </a:r>
            <a:r>
              <a:rPr lang="en-US" sz="2400" b="0" dirty="0" err="1">
                <a:latin typeface="Times New Roman"/>
                <a:cs typeface="Times New Roman"/>
              </a:rPr>
              <a:t>săi</a:t>
            </a:r>
            <a:r>
              <a:rPr lang="en-US" sz="2400" b="0" dirty="0">
                <a:latin typeface="Times New Roman"/>
                <a:cs typeface="Times New Roman"/>
              </a:rPr>
              <a:t>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73436"/>
              </p:ext>
            </p:extLst>
          </p:nvPr>
        </p:nvGraphicFramePr>
        <p:xfrm>
          <a:off x="5256076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42196"/>
              </p:ext>
            </p:extLst>
          </p:nvPr>
        </p:nvGraphicFramePr>
        <p:xfrm>
          <a:off x="1151619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(0,0)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4008" y="5420833"/>
            <a:ext cx="576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.*</a:t>
            </a:r>
          </a:p>
        </p:txBody>
      </p:sp>
      <p:sp>
        <p:nvSpPr>
          <p:cNvPr id="4" name="Block Arc 3"/>
          <p:cNvSpPr/>
          <p:nvPr/>
        </p:nvSpPr>
        <p:spPr bwMode="auto">
          <a:xfrm rot="16200000">
            <a:off x="-126522" y="5319210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Block Arc 16"/>
          <p:cNvSpPr/>
          <p:nvPr/>
        </p:nvSpPr>
        <p:spPr bwMode="auto">
          <a:xfrm rot="5400000">
            <a:off x="7649834" y="5283206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05934" y="5373216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suma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2140" y="4041068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Vecinătate</a:t>
            </a:r>
            <a:r>
              <a:rPr lang="en-US" dirty="0">
                <a:solidFill>
                  <a:srgbClr val="0000FF"/>
                </a:solidFill>
              </a:rPr>
              <a:t> pixel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5756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endParaRPr lang="en-US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7" grpId="0" animBg="1"/>
      <p:bldP spid="5" grpId="0"/>
      <p:bldP spid="6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Corelație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latin typeface="Times New Roman"/>
                <a:cs typeface="Times New Roman"/>
              </a:rPr>
              <a:t>Corelație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latin typeface="Times New Roman"/>
                <a:cs typeface="Times New Roman"/>
              </a:rPr>
              <a:t>Filtrarea</a:t>
            </a:r>
            <a:r>
              <a:rPr lang="en-US" sz="2400" b="0" dirty="0">
                <a:latin typeface="Times New Roman"/>
                <a:cs typeface="Times New Roman"/>
              </a:rPr>
              <a:t> (</a:t>
            </a:r>
            <a:r>
              <a:rPr lang="en-US" sz="2400" b="0" dirty="0" err="1">
                <a:latin typeface="Times New Roman"/>
                <a:cs typeface="Times New Roman"/>
              </a:rPr>
              <a:t>liniară</a:t>
            </a:r>
            <a:r>
              <a:rPr lang="en-US" sz="2400" b="0" dirty="0">
                <a:latin typeface="Times New Roman"/>
                <a:cs typeface="Times New Roman"/>
              </a:rPr>
              <a:t> a) </a:t>
            </a:r>
            <a:r>
              <a:rPr lang="en-US" sz="2400" b="0" dirty="0" err="1">
                <a:latin typeface="Times New Roman"/>
                <a:cs typeface="Times New Roman"/>
              </a:rPr>
              <a:t>unei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imagini</a:t>
            </a:r>
            <a:r>
              <a:rPr lang="en-US" sz="2400" b="0" dirty="0">
                <a:latin typeface="Times New Roman"/>
                <a:cs typeface="Times New Roman"/>
              </a:rPr>
              <a:t>: </a:t>
            </a:r>
            <a:r>
              <a:rPr lang="en-US" sz="2400" b="0" dirty="0" err="1">
                <a:latin typeface="Times New Roman"/>
                <a:cs typeface="Times New Roman"/>
              </a:rPr>
              <a:t>înlocuim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fiecare</a:t>
            </a:r>
            <a:r>
              <a:rPr lang="en-US" sz="2400" b="0" dirty="0">
                <a:latin typeface="Times New Roman"/>
                <a:cs typeface="Times New Roman"/>
              </a:rPr>
              <a:t> pixel cu o </a:t>
            </a:r>
            <a:r>
              <a:rPr lang="en-US" sz="2400" b="0" dirty="0" err="1">
                <a:latin typeface="Times New Roman"/>
                <a:cs typeface="Times New Roman"/>
              </a:rPr>
              <a:t>combinație</a:t>
            </a:r>
            <a:r>
              <a:rPr lang="en-US" sz="2400" b="0" dirty="0">
                <a:latin typeface="Times New Roman"/>
                <a:cs typeface="Times New Roman"/>
              </a:rPr>
              <a:t> (</a:t>
            </a:r>
            <a:r>
              <a:rPr lang="en-US" sz="2400" b="0" dirty="0" err="1">
                <a:latin typeface="Times New Roman"/>
                <a:cs typeface="Times New Roman"/>
              </a:rPr>
              <a:t>liniară</a:t>
            </a:r>
            <a:r>
              <a:rPr lang="en-US" sz="2400" b="0" dirty="0">
                <a:latin typeface="Times New Roman"/>
                <a:cs typeface="Times New Roman"/>
              </a:rPr>
              <a:t>) a “</a:t>
            </a:r>
            <a:r>
              <a:rPr lang="en-US" sz="2400" b="0" dirty="0" err="1">
                <a:latin typeface="Times New Roman"/>
                <a:cs typeface="Times New Roman"/>
              </a:rPr>
              <a:t>vecinilor</a:t>
            </a:r>
            <a:r>
              <a:rPr lang="en-US" sz="2400" b="0" dirty="0">
                <a:latin typeface="Times New Roman"/>
                <a:cs typeface="Times New Roman"/>
              </a:rPr>
              <a:t>” </a:t>
            </a:r>
            <a:r>
              <a:rPr lang="en-US" sz="2400" b="0" dirty="0" err="1">
                <a:latin typeface="Times New Roman"/>
                <a:cs typeface="Times New Roman"/>
              </a:rPr>
              <a:t>săi</a:t>
            </a:r>
            <a:r>
              <a:rPr lang="en-US" sz="2400" b="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584200" y="4401108"/>
            <a:ext cx="8369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i="1" dirty="0">
                <a:latin typeface="Times New Roman"/>
                <a:cs typeface="Times New Roman"/>
              </a:rPr>
              <a:t>F</a:t>
            </a:r>
            <a:r>
              <a:rPr lang="en-US" sz="2400" b="0" dirty="0">
                <a:latin typeface="Times New Roman"/>
                <a:cs typeface="Times New Roman"/>
              </a:rPr>
              <a:t> se </a:t>
            </a:r>
            <a:r>
              <a:rPr lang="en-US" sz="2400" b="0" dirty="0" err="1">
                <a:latin typeface="Times New Roman"/>
                <a:cs typeface="Times New Roman"/>
              </a:rPr>
              <a:t>mai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numeşte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filtru</a:t>
            </a:r>
            <a:r>
              <a:rPr lang="en-US" sz="2400" b="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latin typeface="Times New Roman"/>
                <a:cs typeface="Times New Roman"/>
              </a:rPr>
              <a:t>kernel</a:t>
            </a:r>
            <a:r>
              <a:rPr lang="en-US" sz="2400" b="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mască</a:t>
            </a:r>
            <a:r>
              <a:rPr lang="en-US" sz="2400" dirty="0">
                <a:latin typeface="Times New Roman"/>
                <a:cs typeface="Times New Roman"/>
              </a:rPr>
              <a:t> (de </a:t>
            </a:r>
            <a:r>
              <a:rPr lang="en-US" sz="2400" dirty="0" err="1">
                <a:latin typeface="Times New Roman"/>
                <a:cs typeface="Times New Roman"/>
              </a:rPr>
              <a:t>filtrare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400" b="0" dirty="0">
              <a:latin typeface="Times New Roman"/>
              <a:cs typeface="Times New Roman"/>
            </a:endParaRPr>
          </a:p>
          <a:p>
            <a:r>
              <a:rPr lang="en-US" sz="2400" b="0" dirty="0" err="1">
                <a:latin typeface="Times New Roman"/>
                <a:cs typeface="Times New Roman"/>
              </a:rPr>
              <a:t>Filtrul</a:t>
            </a:r>
            <a:r>
              <a:rPr lang="en-US" sz="2400" b="0" dirty="0">
                <a:latin typeface="Times New Roman"/>
                <a:cs typeface="Times New Roman"/>
              </a:rPr>
              <a:t> F - </a:t>
            </a:r>
            <a:r>
              <a:rPr lang="en-US" sz="2400" b="0" dirty="0" err="1">
                <a:latin typeface="Times New Roman"/>
                <a:cs typeface="Times New Roman"/>
              </a:rPr>
              <a:t>conține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ponderile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pixelilor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folosiți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în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combinația</a:t>
            </a:r>
            <a:r>
              <a:rPr lang="en-US" sz="2400" b="0" dirty="0">
                <a:latin typeface="Times New Roman"/>
                <a:cs typeface="Times New Roman"/>
              </a:rPr>
              <a:t> (</a:t>
            </a:r>
            <a:r>
              <a:rPr lang="en-US" sz="2400" b="0" dirty="0" err="1">
                <a:latin typeface="Times New Roman"/>
                <a:cs typeface="Times New Roman"/>
              </a:rPr>
              <a:t>liniară</a:t>
            </a:r>
            <a:r>
              <a:rPr lang="en-US" sz="2400" b="0" dirty="0">
                <a:latin typeface="Times New Roman"/>
                <a:cs typeface="Times New Roman"/>
              </a:rPr>
              <a:t>).</a:t>
            </a:r>
          </a:p>
          <a:p>
            <a:endParaRPr lang="en-US" sz="24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72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medie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1832235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ponderi</a:t>
            </a:r>
            <a:r>
              <a:rPr lang="en-US" sz="2400" dirty="0">
                <a:latin typeface="Times New Roman"/>
                <a:cs typeface="Times New Roman"/>
              </a:rPr>
              <a:t> are </a:t>
            </a:r>
            <a:r>
              <a:rPr lang="en-US" sz="2400" dirty="0" err="1">
                <a:latin typeface="Times New Roman"/>
                <a:cs typeface="Times New Roman"/>
              </a:rPr>
              <a:t>filtrul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F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exemplul</a:t>
            </a:r>
            <a:r>
              <a:rPr lang="en-US" sz="2400" dirty="0">
                <a:latin typeface="Times New Roman"/>
                <a:cs typeface="Times New Roman"/>
              </a:rPr>
              <a:t> precedent (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2D)?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65517" y="2852936"/>
            <a:ext cx="318851" cy="30034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578865"/>
              </p:ext>
            </p:extLst>
          </p:nvPr>
        </p:nvGraphicFramePr>
        <p:xfrm>
          <a:off x="2807804" y="2600908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4085741" y="257710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9458" y="2852936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274538" y="4451548"/>
            <a:ext cx="22452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medie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0" hangingPunct="0"/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pătrat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l="64516" t="10376" r="17741" b="-3758"/>
          <a:stretch>
            <a:fillRect/>
          </a:stretch>
        </p:blipFill>
        <p:spPr bwMode="auto">
          <a:xfrm>
            <a:off x="2339752" y="2204864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92733" y="3276798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68860"/>
            <a:ext cx="942975" cy="352425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06" y="2152560"/>
            <a:ext cx="972108" cy="388543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68860"/>
            <a:ext cx="959354" cy="362205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5769260"/>
            <a:ext cx="2095500" cy="368300"/>
          </a:xfrm>
          <a:prstGeom prst="rect">
            <a:avLst/>
          </a:prstGeom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6171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04765"/>
            <a:ext cx="8676456" cy="756084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dimensiunea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filtrate?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Dimensiune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output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203848" y="2564904"/>
            <a:ext cx="3708412" cy="3276364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890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22526"/>
            <a:ext cx="8676456" cy="4525963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dimensiunea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filtrate?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PYTHON:  scipy.signal.convolve2d</a:t>
            </a:r>
          </a:p>
          <a:p>
            <a:pPr>
              <a:buFontTx/>
              <a:buChar char="•"/>
            </a:pPr>
            <a:r>
              <a:rPr lang="en-US" dirty="0" err="1">
                <a:latin typeface="Times New Roman"/>
                <a:cs typeface="Times New Roman"/>
              </a:rPr>
              <a:t>opțiuni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‘full’</a:t>
            </a:r>
            <a:r>
              <a:rPr lang="en-US" dirty="0">
                <a:latin typeface="Times New Roman"/>
                <a:cs typeface="Times New Roman"/>
              </a:rPr>
              <a:t>: dim(O) = dim(I) + dim(F) - 1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‘same’</a:t>
            </a:r>
            <a:r>
              <a:rPr lang="en-US" dirty="0">
                <a:latin typeface="Times New Roman"/>
                <a:cs typeface="Times New Roman"/>
              </a:rPr>
              <a:t>: dim(O) =  dim(I)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‘valid’</a:t>
            </a:r>
            <a:r>
              <a:rPr lang="en-US" dirty="0">
                <a:latin typeface="Times New Roman"/>
                <a:cs typeface="Times New Roman"/>
              </a:rPr>
              <a:t>: dim(O) = dim(I) – dim(F) + 1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63588" y="4273624"/>
            <a:ext cx="7763780" cy="2539752"/>
            <a:chOff x="228600" y="3316288"/>
            <a:chExt cx="8686800" cy="3084512"/>
          </a:xfrm>
        </p:grpSpPr>
        <p:sp>
          <p:nvSpPr>
            <p:cNvPr id="98306" name="Rectangle 11"/>
            <p:cNvSpPr>
              <a:spLocks noChangeArrowheads="1"/>
            </p:cNvSpPr>
            <p:nvPr/>
          </p:nvSpPr>
          <p:spPr bwMode="auto">
            <a:xfrm>
              <a:off x="381000" y="3810000"/>
              <a:ext cx="2514600" cy="243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09" name="Rectangle 4"/>
            <p:cNvSpPr>
              <a:spLocks noChangeArrowheads="1"/>
            </p:cNvSpPr>
            <p:nvPr/>
          </p:nvSpPr>
          <p:spPr bwMode="auto">
            <a:xfrm>
              <a:off x="6096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0" name="Rectangle 5"/>
            <p:cNvSpPr>
              <a:spLocks noChangeArrowheads="1"/>
            </p:cNvSpPr>
            <p:nvPr/>
          </p:nvSpPr>
          <p:spPr bwMode="auto">
            <a:xfrm>
              <a:off x="25908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1" name="Rectangle 8"/>
            <p:cNvSpPr>
              <a:spLocks noChangeArrowheads="1"/>
            </p:cNvSpPr>
            <p:nvPr/>
          </p:nvSpPr>
          <p:spPr bwMode="auto">
            <a:xfrm>
              <a:off x="2286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2" name="Rectangle 9"/>
            <p:cNvSpPr>
              <a:spLocks noChangeArrowheads="1"/>
            </p:cNvSpPr>
            <p:nvPr/>
          </p:nvSpPr>
          <p:spPr bwMode="auto">
            <a:xfrm>
              <a:off x="25908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3" name="Rectangle 10"/>
            <p:cNvSpPr>
              <a:spLocks noChangeArrowheads="1"/>
            </p:cNvSpPr>
            <p:nvPr/>
          </p:nvSpPr>
          <p:spPr bwMode="auto">
            <a:xfrm>
              <a:off x="2286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4" name="Rectangle 13"/>
            <p:cNvSpPr>
              <a:spLocks noChangeArrowheads="1"/>
            </p:cNvSpPr>
            <p:nvPr/>
          </p:nvSpPr>
          <p:spPr bwMode="auto">
            <a:xfrm>
              <a:off x="38862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5" name="Rectangle 14"/>
            <p:cNvSpPr>
              <a:spLocks noChangeArrowheads="1"/>
            </p:cNvSpPr>
            <p:nvPr/>
          </p:nvSpPr>
          <p:spPr bwMode="auto">
            <a:xfrm>
              <a:off x="57150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6" name="Rectangle 15"/>
            <p:cNvSpPr>
              <a:spLocks noChangeArrowheads="1"/>
            </p:cNvSpPr>
            <p:nvPr/>
          </p:nvSpPr>
          <p:spPr bwMode="auto">
            <a:xfrm>
              <a:off x="36576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7" name="Rectangle 16"/>
            <p:cNvSpPr>
              <a:spLocks noChangeArrowheads="1"/>
            </p:cNvSpPr>
            <p:nvPr/>
          </p:nvSpPr>
          <p:spPr bwMode="auto">
            <a:xfrm>
              <a:off x="5715000" y="57912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8" name="Rectangle 17"/>
            <p:cNvSpPr>
              <a:spLocks noChangeArrowheads="1"/>
            </p:cNvSpPr>
            <p:nvPr/>
          </p:nvSpPr>
          <p:spPr bwMode="auto">
            <a:xfrm>
              <a:off x="3657600" y="5715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9" name="Rectangle 19"/>
            <p:cNvSpPr>
              <a:spLocks noChangeArrowheads="1"/>
            </p:cNvSpPr>
            <p:nvPr/>
          </p:nvSpPr>
          <p:spPr bwMode="auto">
            <a:xfrm>
              <a:off x="68580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20" name="Rectangle 18"/>
            <p:cNvSpPr>
              <a:spLocks noChangeArrowheads="1"/>
            </p:cNvSpPr>
            <p:nvPr/>
          </p:nvSpPr>
          <p:spPr bwMode="auto">
            <a:xfrm>
              <a:off x="7086600" y="4191000"/>
              <a:ext cx="16002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1" name="Rectangle 20"/>
            <p:cNvSpPr>
              <a:spLocks noChangeArrowheads="1"/>
            </p:cNvSpPr>
            <p:nvPr/>
          </p:nvSpPr>
          <p:spPr bwMode="auto">
            <a:xfrm>
              <a:off x="84582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2" name="Rectangle 21"/>
            <p:cNvSpPr>
              <a:spLocks noChangeArrowheads="1"/>
            </p:cNvSpPr>
            <p:nvPr/>
          </p:nvSpPr>
          <p:spPr bwMode="auto">
            <a:xfrm>
              <a:off x="68580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3" name="Rectangle 22"/>
            <p:cNvSpPr>
              <a:spLocks noChangeArrowheads="1"/>
            </p:cNvSpPr>
            <p:nvPr/>
          </p:nvSpPr>
          <p:spPr bwMode="auto">
            <a:xfrm>
              <a:off x="84582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4" name="Rectangle 23"/>
            <p:cNvSpPr>
              <a:spLocks noChangeArrowheads="1"/>
            </p:cNvSpPr>
            <p:nvPr/>
          </p:nvSpPr>
          <p:spPr bwMode="auto">
            <a:xfrm>
              <a:off x="68580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5" name="Text Box 24"/>
            <p:cNvSpPr txBox="1">
              <a:spLocks noChangeArrowheads="1"/>
            </p:cNvSpPr>
            <p:nvPr/>
          </p:nvSpPr>
          <p:spPr bwMode="auto">
            <a:xfrm>
              <a:off x="1330325" y="3316288"/>
              <a:ext cx="723004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full</a:t>
              </a:r>
            </a:p>
          </p:txBody>
        </p:sp>
        <p:sp>
          <p:nvSpPr>
            <p:cNvPr id="98326" name="Text Box 25"/>
            <p:cNvSpPr txBox="1">
              <a:spLocks noChangeArrowheads="1"/>
            </p:cNvSpPr>
            <p:nvPr/>
          </p:nvSpPr>
          <p:spPr bwMode="auto">
            <a:xfrm>
              <a:off x="4495800" y="3352801"/>
              <a:ext cx="1087381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same</a:t>
              </a:r>
            </a:p>
          </p:txBody>
        </p:sp>
        <p:sp>
          <p:nvSpPr>
            <p:cNvPr id="98327" name="Text Box 26"/>
            <p:cNvSpPr txBox="1">
              <a:spLocks noChangeArrowheads="1"/>
            </p:cNvSpPr>
            <p:nvPr/>
          </p:nvSpPr>
          <p:spPr bwMode="auto">
            <a:xfrm>
              <a:off x="7391400" y="3352801"/>
              <a:ext cx="991368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valid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Dimensiune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output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5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Lazebnik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815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93850" cy="574305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290ADD"/>
              </a:solidFill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puteți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acumula</a:t>
            </a:r>
            <a:r>
              <a:rPr lang="en-US" sz="2400" dirty="0">
                <a:latin typeface="Times New Roman"/>
                <a:cs typeface="Times New Roman"/>
              </a:rPr>
              <a:t> maxim 1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bonus de la curs + </a:t>
            </a:r>
            <a:r>
              <a:rPr lang="en-US" sz="2400" dirty="0" err="1">
                <a:latin typeface="Times New Roman"/>
                <a:cs typeface="Times New Roman"/>
              </a:rPr>
              <a:t>laborator</a:t>
            </a:r>
            <a:r>
              <a:rPr lang="en-US" sz="2400" dirty="0">
                <a:latin typeface="Times New Roman"/>
                <a:cs typeface="Times New Roman"/>
              </a:rPr>
              <a:t>;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bonus de la </a:t>
            </a:r>
            <a:r>
              <a:rPr lang="en-US" sz="2400" dirty="0" err="1">
                <a:latin typeface="Times New Roman"/>
                <a:cs typeface="Times New Roman"/>
              </a:rPr>
              <a:t>laborator</a:t>
            </a:r>
            <a:r>
              <a:rPr lang="en-US" sz="2400" dirty="0">
                <a:latin typeface="Times New Roman"/>
                <a:cs typeface="Times New Roman"/>
              </a:rPr>
              <a:t> = 0,05p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prezență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laborator</a:t>
            </a:r>
            <a:r>
              <a:rPr lang="en-US" sz="2400" dirty="0">
                <a:latin typeface="Times New Roman"/>
                <a:cs typeface="Times New Roman"/>
              </a:rPr>
              <a:t> (maxim o </a:t>
            </a:r>
            <a:r>
              <a:rPr lang="en-US" sz="2400" dirty="0" err="1">
                <a:latin typeface="Times New Roman"/>
                <a:cs typeface="Times New Roman"/>
              </a:rPr>
              <a:t>prezență</a:t>
            </a:r>
            <a:r>
              <a:rPr lang="en-US" sz="2400" dirty="0">
                <a:latin typeface="Times New Roman"/>
                <a:cs typeface="Times New Roman"/>
              </a:rPr>
              <a:t> pe </a:t>
            </a:r>
            <a:r>
              <a:rPr lang="en-US" sz="2400" dirty="0" err="1">
                <a:latin typeface="Times New Roman"/>
                <a:cs typeface="Times New Roman"/>
              </a:rPr>
              <a:t>săptămână</a:t>
            </a:r>
            <a:r>
              <a:rPr lang="en-US" sz="2400" dirty="0">
                <a:latin typeface="Times New Roman"/>
                <a:cs typeface="Times New Roman"/>
              </a:rPr>
              <a:t>);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bonusul</a:t>
            </a:r>
            <a:r>
              <a:rPr lang="en-US" sz="2400" dirty="0">
                <a:latin typeface="Times New Roman"/>
                <a:cs typeface="Times New Roman"/>
              </a:rPr>
              <a:t> de la curs: </a:t>
            </a:r>
          </a:p>
          <a:p>
            <a:pPr lvl="1"/>
            <a:r>
              <a:rPr lang="en-US" sz="2000" dirty="0">
                <a:latin typeface="Times New Roman"/>
                <a:cs typeface="Times New Roman"/>
              </a:rPr>
              <a:t>la </a:t>
            </a:r>
            <a:r>
              <a:rPr lang="en-US" sz="2000" dirty="0" err="1">
                <a:latin typeface="Times New Roman"/>
                <a:cs typeface="Times New Roman"/>
              </a:rPr>
              <a:t>sfârșitul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fiecărui</a:t>
            </a:r>
            <a:r>
              <a:rPr lang="en-US" sz="2000" dirty="0">
                <a:latin typeface="Times New Roman"/>
                <a:cs typeface="Times New Roman"/>
              </a:rPr>
              <a:t> curs </a:t>
            </a:r>
            <a:r>
              <a:rPr lang="en-US" sz="2000" dirty="0" err="1">
                <a:latin typeface="Times New Roman"/>
                <a:cs typeface="Times New Roman"/>
              </a:rPr>
              <a:t>veți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primi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întrebări</a:t>
            </a:r>
            <a:r>
              <a:rPr lang="en-US" sz="2000" dirty="0"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latin typeface="Times New Roman"/>
                <a:cs typeface="Times New Roman"/>
              </a:rPr>
              <a:t>materia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predată</a:t>
            </a:r>
            <a:r>
              <a:rPr lang="en-US" sz="2000" dirty="0">
                <a:latin typeface="Times New Roman"/>
                <a:cs typeface="Times New Roman"/>
              </a:rPr>
              <a:t> la </a:t>
            </a:r>
            <a:r>
              <a:rPr lang="en-US" sz="2000" dirty="0" err="1">
                <a:latin typeface="Times New Roman"/>
                <a:cs typeface="Times New Roman"/>
              </a:rPr>
              <a:t>acel</a:t>
            </a:r>
            <a:r>
              <a:rPr lang="en-US" sz="2000" dirty="0">
                <a:latin typeface="Times New Roman"/>
                <a:cs typeface="Times New Roman"/>
              </a:rPr>
              <a:t> curs;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vom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folosi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platforma</a:t>
            </a:r>
            <a:r>
              <a:rPr lang="en-US" sz="2000" dirty="0">
                <a:latin typeface="Times New Roman"/>
                <a:cs typeface="Times New Roman"/>
              </a:rPr>
              <a:t> Kahoot! 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număr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întrebări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flexibil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funcție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fiecare</a:t>
            </a:r>
            <a:r>
              <a:rPr lang="en-US" sz="2000" dirty="0">
                <a:latin typeface="Times New Roman"/>
                <a:cs typeface="Times New Roman"/>
              </a:rPr>
              <a:t> curs;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primiți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puncte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răspundeți</a:t>
            </a:r>
            <a:r>
              <a:rPr lang="en-US" sz="2000" dirty="0">
                <a:latin typeface="Times New Roman"/>
                <a:cs typeface="Times New Roman"/>
              </a:rPr>
              <a:t> correct </a:t>
            </a:r>
            <a:r>
              <a:rPr lang="en-US" sz="2000" dirty="0" err="1">
                <a:latin typeface="Times New Roman"/>
                <a:cs typeface="Times New Roman"/>
              </a:rPr>
              <a:t>și</a:t>
            </a:r>
            <a:r>
              <a:rPr lang="en-US" sz="2000" dirty="0">
                <a:latin typeface="Times New Roman"/>
                <a:cs typeface="Times New Roman"/>
              </a:rPr>
              <a:t> rapid;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premiem</a:t>
            </a:r>
            <a:r>
              <a:rPr lang="en-US" sz="2000" dirty="0">
                <a:latin typeface="Times New Roman"/>
                <a:cs typeface="Times New Roman"/>
              </a:rPr>
              <a:t> la </a:t>
            </a:r>
            <a:r>
              <a:rPr lang="en-US" sz="2000" dirty="0" err="1">
                <a:latin typeface="Times New Roman"/>
                <a:cs typeface="Times New Roman"/>
              </a:rPr>
              <a:t>fiecare</a:t>
            </a:r>
            <a:r>
              <a:rPr lang="en-US" sz="2000" dirty="0">
                <a:latin typeface="Times New Roman"/>
                <a:cs typeface="Times New Roman"/>
              </a:rPr>
              <a:t> curs </a:t>
            </a:r>
            <a:r>
              <a:rPr lang="en-US" sz="2000" dirty="0" err="1">
                <a:latin typeface="Times New Roman"/>
                <a:cs typeface="Times New Roman"/>
              </a:rPr>
              <a:t>primii</a:t>
            </a:r>
            <a:r>
              <a:rPr lang="en-US" sz="2000" dirty="0">
                <a:latin typeface="Times New Roman"/>
                <a:cs typeface="Times New Roman"/>
              </a:rPr>
              <a:t> 12 </a:t>
            </a:r>
            <a:r>
              <a:rPr lang="en-US" sz="2000" dirty="0" err="1">
                <a:latin typeface="Times New Roman"/>
                <a:cs typeface="Times New Roman"/>
              </a:rPr>
              <a:t>studenți</a:t>
            </a:r>
            <a:r>
              <a:rPr lang="en-US" sz="2000" dirty="0"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latin typeface="Times New Roman"/>
                <a:cs typeface="Times New Roman"/>
              </a:rPr>
              <a:t>clasamentul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asociat</a:t>
            </a:r>
            <a:r>
              <a:rPr lang="en-US" sz="2000" dirty="0">
                <a:latin typeface="Times New Roman"/>
                <a:cs typeface="Times New Roman"/>
              </a:rPr>
              <a:t> : </a:t>
            </a:r>
            <a:r>
              <a:rPr lang="en-US" sz="2000" dirty="0" err="1">
                <a:latin typeface="Times New Roman"/>
                <a:cs typeface="Times New Roman"/>
              </a:rPr>
              <a:t>primii</a:t>
            </a:r>
            <a:r>
              <a:rPr lang="en-US" sz="2000" dirty="0">
                <a:latin typeface="Times New Roman"/>
                <a:cs typeface="Times New Roman"/>
              </a:rPr>
              <a:t> 3 </a:t>
            </a:r>
            <a:r>
              <a:rPr lang="en-US" sz="2000" dirty="0" err="1">
                <a:latin typeface="Times New Roman"/>
                <a:cs typeface="Times New Roman"/>
              </a:rPr>
              <a:t>studenți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iau</a:t>
            </a:r>
            <a:r>
              <a:rPr lang="en-US" sz="2000" dirty="0">
                <a:latin typeface="Times New Roman"/>
                <a:cs typeface="Times New Roman"/>
              </a:rPr>
              <a:t> 0.2p, </a:t>
            </a:r>
            <a:r>
              <a:rPr lang="en-US" sz="2000" dirty="0" err="1">
                <a:latin typeface="Times New Roman"/>
                <a:cs typeface="Times New Roman"/>
              </a:rPr>
              <a:t>următorii</a:t>
            </a:r>
            <a:r>
              <a:rPr lang="en-US" sz="2000" dirty="0">
                <a:latin typeface="Times New Roman"/>
                <a:cs typeface="Times New Roman"/>
              </a:rPr>
              <a:t> 3 </a:t>
            </a:r>
            <a:r>
              <a:rPr lang="en-US" sz="2000" dirty="0" err="1">
                <a:latin typeface="Times New Roman"/>
                <a:cs typeface="Times New Roman"/>
              </a:rPr>
              <a:t>studenți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iau</a:t>
            </a:r>
            <a:r>
              <a:rPr lang="en-US" sz="2000" dirty="0">
                <a:latin typeface="Times New Roman"/>
                <a:cs typeface="Times New Roman"/>
              </a:rPr>
              <a:t> 0.15p, </a:t>
            </a:r>
            <a:r>
              <a:rPr lang="en-US" sz="2000" dirty="0" err="1">
                <a:latin typeface="Times New Roman"/>
                <a:cs typeface="Times New Roman"/>
              </a:rPr>
              <a:t>următorii</a:t>
            </a:r>
            <a:r>
              <a:rPr lang="en-US" sz="2000" dirty="0">
                <a:latin typeface="Times New Roman"/>
                <a:cs typeface="Times New Roman"/>
              </a:rPr>
              <a:t> 3 </a:t>
            </a:r>
            <a:r>
              <a:rPr lang="en-US" sz="2000" dirty="0" err="1">
                <a:latin typeface="Times New Roman"/>
                <a:cs typeface="Times New Roman"/>
              </a:rPr>
              <a:t>studenți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iau</a:t>
            </a:r>
            <a:r>
              <a:rPr lang="en-US" sz="2000" dirty="0">
                <a:latin typeface="Times New Roman"/>
                <a:cs typeface="Times New Roman"/>
              </a:rPr>
              <a:t> 0.1p, </a:t>
            </a:r>
            <a:r>
              <a:rPr lang="en-US" sz="2000" dirty="0" err="1">
                <a:latin typeface="Times New Roman"/>
                <a:cs typeface="Times New Roman"/>
              </a:rPr>
              <a:t>următorii</a:t>
            </a:r>
            <a:r>
              <a:rPr lang="en-US" sz="2000" dirty="0">
                <a:latin typeface="Times New Roman"/>
                <a:cs typeface="Times New Roman"/>
              </a:rPr>
              <a:t> 3 </a:t>
            </a:r>
            <a:r>
              <a:rPr lang="en-US" sz="2000" dirty="0" err="1">
                <a:latin typeface="Times New Roman"/>
                <a:cs typeface="Times New Roman"/>
              </a:rPr>
              <a:t>studenți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iau</a:t>
            </a:r>
            <a:r>
              <a:rPr lang="en-US" sz="2000" dirty="0">
                <a:latin typeface="Times New Roman"/>
                <a:cs typeface="Times New Roman"/>
              </a:rPr>
              <a:t> 0.05p ;</a:t>
            </a:r>
            <a:endParaRPr lang="en-US" sz="2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Bonusul</a:t>
            </a:r>
            <a:r>
              <a:rPr lang="en-US" dirty="0">
                <a:latin typeface="Times New Roman"/>
                <a:cs typeface="Times New Roman"/>
              </a:rPr>
              <a:t> de la curs + </a:t>
            </a:r>
            <a:r>
              <a:rPr lang="en-US" dirty="0" err="1">
                <a:latin typeface="Times New Roman"/>
                <a:cs typeface="Times New Roman"/>
              </a:rPr>
              <a:t>laborator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948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39552" y="6093296"/>
            <a:ext cx="10333148" cy="7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0" dirty="0" err="1">
                <a:latin typeface="Times New Roman"/>
                <a:cs typeface="Times New Roman"/>
              </a:rPr>
              <a:t>Fereastra</a:t>
            </a:r>
            <a:r>
              <a:rPr lang="en-US" sz="3000" b="0" dirty="0">
                <a:latin typeface="Times New Roman"/>
                <a:cs typeface="Times New Roman"/>
              </a:rPr>
              <a:t> </a:t>
            </a:r>
            <a:r>
              <a:rPr lang="en-US" sz="3000" b="0" dirty="0" err="1">
                <a:solidFill>
                  <a:srgbClr val="FFCC66"/>
                </a:solidFill>
                <a:latin typeface="Times New Roman"/>
                <a:cs typeface="Times New Roman"/>
              </a:rPr>
              <a:t>filtrului</a:t>
            </a:r>
            <a:r>
              <a:rPr lang="en-US" sz="3000" b="0" dirty="0">
                <a:latin typeface="Times New Roman"/>
                <a:cs typeface="Times New Roman"/>
              </a:rPr>
              <a:t> </a:t>
            </a:r>
            <a:r>
              <a:rPr lang="en-US" sz="3000" b="0" dirty="0" err="1">
                <a:latin typeface="Times New Roman"/>
                <a:cs typeface="Times New Roman"/>
              </a:rPr>
              <a:t>depăseste</a:t>
            </a:r>
            <a:r>
              <a:rPr lang="en-US" sz="3000" b="0" dirty="0">
                <a:latin typeface="Times New Roman"/>
                <a:cs typeface="Times New Roman"/>
              </a:rPr>
              <a:t> </a:t>
            </a:r>
            <a:r>
              <a:rPr lang="en-US" sz="3000" b="0" dirty="0" err="1">
                <a:latin typeface="Times New Roman"/>
                <a:cs typeface="Times New Roman"/>
              </a:rPr>
              <a:t>marginea</a:t>
            </a:r>
            <a:r>
              <a:rPr lang="en-US" sz="3000" b="0" dirty="0">
                <a:latin typeface="Times New Roman"/>
                <a:cs typeface="Times New Roman"/>
              </a:rPr>
              <a:t> </a:t>
            </a:r>
            <a:r>
              <a:rPr lang="en-US" sz="3000" b="0" dirty="0" err="1">
                <a:solidFill>
                  <a:srgbClr val="3366FF"/>
                </a:solidFill>
                <a:latin typeface="Times New Roman"/>
                <a:cs typeface="Times New Roman"/>
              </a:rPr>
              <a:t>imaginii</a:t>
            </a:r>
            <a:r>
              <a:rPr lang="en-US" sz="3000" b="0" dirty="0">
                <a:solidFill>
                  <a:srgbClr val="FFCC66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951820" y="2312876"/>
            <a:ext cx="4212468" cy="37084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r>
              <a:rPr lang="en-US" dirty="0">
                <a:latin typeface="Times New Roman"/>
                <a:cs typeface="Times New Roman"/>
              </a:rPr>
              <a:t> au </a:t>
            </a:r>
            <a:r>
              <a:rPr lang="en-US" dirty="0" err="1">
                <a:solidFill>
                  <a:srgbClr val="FFCC66"/>
                </a:solidFill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din </a:t>
            </a:r>
            <a:r>
              <a:rPr lang="en-US" dirty="0" err="1">
                <a:solidFill>
                  <a:srgbClr val="FFCC66"/>
                </a:solidFill>
                <a:latin typeface="Times New Roman"/>
                <a:cs typeface="Times New Roman"/>
              </a:rPr>
              <a:t>afara</a:t>
            </a:r>
            <a:r>
              <a:rPr lang="en-US" dirty="0">
                <a:solidFill>
                  <a:srgbClr val="FFCC66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CC66"/>
                </a:solidFill>
                <a:latin typeface="Times New Roman"/>
                <a:cs typeface="Times New Roman"/>
              </a:rPr>
              <a:t>imaginii</a:t>
            </a:r>
            <a:r>
              <a:rPr lang="en-US" dirty="0">
                <a:solidFill>
                  <a:srgbClr val="FFCC66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Pixelii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afara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9627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9331" grpId="0" build="p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r>
              <a:rPr lang="en-US" dirty="0">
                <a:latin typeface="Times New Roman"/>
                <a:cs typeface="Times New Roman"/>
              </a:rPr>
              <a:t> au </a:t>
            </a:r>
            <a:r>
              <a:rPr lang="en-US" dirty="0" err="1"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din </a:t>
            </a:r>
            <a:r>
              <a:rPr lang="en-US" dirty="0" err="1">
                <a:latin typeface="Times New Roman"/>
                <a:cs typeface="Times New Roman"/>
              </a:rPr>
              <a:t>afara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solidFill>
                  <a:srgbClr val="FFCC66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extrapolăm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dirty="0" err="1">
                <a:latin typeface="Times New Roman"/>
                <a:cs typeface="Times New Roman"/>
              </a:rPr>
              <a:t>halucinăm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latin typeface="Times New Roman"/>
                <a:cs typeface="Times New Roman"/>
              </a:rPr>
              <a:t>Pixelii</a:t>
            </a:r>
            <a:r>
              <a:rPr lang="en-US" b="0" dirty="0">
                <a:latin typeface="Times New Roman"/>
                <a:cs typeface="Times New Roman"/>
              </a:rPr>
              <a:t> din </a:t>
            </a:r>
            <a:r>
              <a:rPr lang="en-US" b="0" dirty="0" err="1">
                <a:latin typeface="Times New Roman"/>
                <a:cs typeface="Times New Roman"/>
              </a:rPr>
              <a:t>afara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imaginii</a:t>
            </a: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672916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Times New Roman"/>
                <a:cs typeface="Times New Roman"/>
              </a:rPr>
              <a:t>1.   </a:t>
            </a:r>
            <a:r>
              <a:rPr lang="en-US" sz="2800" b="0" dirty="0" err="1">
                <a:latin typeface="Times New Roman"/>
                <a:cs typeface="Times New Roman"/>
              </a:rPr>
              <a:t>pixeli</a:t>
            </a:r>
            <a:r>
              <a:rPr lang="en-US" sz="2800" b="0" dirty="0">
                <a:latin typeface="Times New Roman"/>
                <a:cs typeface="Times New Roman"/>
              </a:rPr>
              <a:t> = 0 (</a:t>
            </a:r>
            <a:r>
              <a:rPr lang="en-US" sz="2800" b="0" dirty="0" err="1">
                <a:latin typeface="Times New Roman"/>
                <a:cs typeface="Times New Roman"/>
              </a:rPr>
              <a:t>negru</a:t>
            </a:r>
            <a:r>
              <a:rPr lang="en-US" sz="2800" b="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9592" y="317697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Times New Roman"/>
                <a:cs typeface="Times New Roman"/>
              </a:rPr>
              <a:t>2.   </a:t>
            </a:r>
            <a:r>
              <a:rPr lang="en-US" sz="2800" b="0" dirty="0" err="1">
                <a:latin typeface="Times New Roman"/>
                <a:cs typeface="Times New Roman"/>
              </a:rPr>
              <a:t>copiază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pixelii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în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</a:p>
          <a:p>
            <a:r>
              <a:rPr lang="en-US" sz="2800" b="0" dirty="0">
                <a:latin typeface="Times New Roman"/>
                <a:cs typeface="Times New Roman"/>
              </a:rPr>
              <a:t>      mod circular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9592" y="4113076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Times New Roman"/>
                <a:cs typeface="Times New Roman"/>
              </a:rPr>
              <a:t>3.   </a:t>
            </a:r>
            <a:r>
              <a:rPr lang="en-US" sz="2800" b="0" dirty="0" err="1">
                <a:latin typeface="Times New Roman"/>
                <a:cs typeface="Times New Roman"/>
              </a:rPr>
              <a:t>copiază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pixelii</a:t>
            </a:r>
            <a:r>
              <a:rPr lang="en-US" sz="2800" b="0" dirty="0">
                <a:latin typeface="Times New Roman"/>
                <a:cs typeface="Times New Roman"/>
              </a:rPr>
              <a:t> de la</a:t>
            </a:r>
          </a:p>
          <a:p>
            <a:r>
              <a:rPr lang="en-US" sz="2800" b="0" dirty="0">
                <a:latin typeface="Times New Roman"/>
                <a:cs typeface="Times New Roman"/>
              </a:rPr>
              <a:t>      </a:t>
            </a:r>
            <a:r>
              <a:rPr lang="en-US" sz="2800" b="0" dirty="0" err="1">
                <a:latin typeface="Times New Roman"/>
                <a:cs typeface="Times New Roman"/>
              </a:rPr>
              <a:t>marginea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imaginii</a:t>
            </a:r>
            <a:endParaRPr lang="en-US" sz="2800" b="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9592" y="5049180"/>
            <a:ext cx="4356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Times New Roman"/>
                <a:cs typeface="Times New Roman"/>
              </a:rPr>
              <a:t>4.   </a:t>
            </a:r>
            <a:r>
              <a:rPr lang="en-US" sz="2800" b="0" dirty="0" err="1">
                <a:latin typeface="Times New Roman"/>
                <a:cs typeface="Times New Roman"/>
              </a:rPr>
              <a:t>oglindeşte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pixelii</a:t>
            </a:r>
            <a:r>
              <a:rPr lang="en-US" sz="2800" b="0" dirty="0">
                <a:latin typeface="Times New Roman"/>
                <a:cs typeface="Times New Roman"/>
              </a:rPr>
              <a:t> de la</a:t>
            </a:r>
          </a:p>
          <a:p>
            <a:r>
              <a:rPr lang="en-US" sz="2800" b="0" dirty="0">
                <a:latin typeface="Times New Roman"/>
                <a:cs typeface="Times New Roman"/>
              </a:rPr>
              <a:t>      </a:t>
            </a:r>
            <a:r>
              <a:rPr lang="en-US" sz="2800" b="0" dirty="0" err="1">
                <a:latin typeface="Times New Roman"/>
                <a:cs typeface="Times New Roman"/>
              </a:rPr>
              <a:t>marginea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  <a:r>
              <a:rPr lang="en-US" sz="2800" b="0" dirty="0" err="1">
                <a:latin typeface="Times New Roman"/>
                <a:cs typeface="Times New Roman"/>
              </a:rPr>
              <a:t>imaginii</a:t>
            </a:r>
            <a:endParaRPr lang="en-US" sz="2800" b="0" dirty="0">
              <a:latin typeface="Times New Roman"/>
              <a:cs typeface="Times New Roman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547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4462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Blurarea</a:t>
            </a:r>
            <a:r>
              <a:rPr lang="en-US" sz="4000" dirty="0">
                <a:latin typeface="Times New Roman"/>
                <a:cs typeface="Times New Roman"/>
              </a:rPr>
              <a:t> (</a:t>
            </a:r>
            <a:r>
              <a:rPr lang="en-US" sz="4000" dirty="0" err="1">
                <a:latin typeface="Times New Roman"/>
                <a:cs typeface="Times New Roman"/>
              </a:rPr>
              <a:t>netezirea</a:t>
            </a:r>
            <a:r>
              <a:rPr lang="en-US" sz="4000" dirty="0">
                <a:latin typeface="Times New Roman"/>
                <a:cs typeface="Times New Roman"/>
              </a:rPr>
              <a:t>) </a:t>
            </a:r>
            <a:r>
              <a:rPr lang="en-US" sz="4000" dirty="0" err="1">
                <a:latin typeface="Times New Roman"/>
                <a:cs typeface="Times New Roman"/>
              </a:rPr>
              <a:t>unei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>
                <a:latin typeface="Times New Roman"/>
                <a:cs typeface="Times New Roman"/>
              </a:rPr>
              <a:t> cu un </a:t>
            </a:r>
            <a:r>
              <a:rPr lang="en-US" sz="4000" dirty="0" err="1">
                <a:latin typeface="Times New Roman"/>
                <a:cs typeface="Times New Roman"/>
              </a:rPr>
              <a:t>filtru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medie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err="1"/>
              <a:t>pictograma</a:t>
            </a:r>
            <a:r>
              <a:rPr lang="en-US" sz="1400" b="0" dirty="0"/>
              <a:t> </a:t>
            </a:r>
            <a:r>
              <a:rPr lang="en-US" sz="1400" b="0" dirty="0" err="1"/>
              <a:t>pentru</a:t>
            </a:r>
            <a:r>
              <a:rPr lang="en-US" sz="1400" b="0" dirty="0"/>
              <a:t> </a:t>
            </a:r>
            <a:r>
              <a:rPr lang="en-US" sz="1400" b="0" dirty="0" err="1"/>
              <a:t>filtru</a:t>
            </a:r>
            <a:r>
              <a:rPr lang="en-US" sz="1400" b="0" dirty="0"/>
              <a:t> de </a:t>
            </a:r>
            <a:r>
              <a:rPr lang="en-US" sz="1400" b="0" dirty="0" err="1"/>
              <a:t>medie</a:t>
            </a:r>
            <a:r>
              <a:rPr lang="en-US" sz="1400" b="0" dirty="0"/>
              <a:t>: </a:t>
            </a:r>
          </a:p>
          <a:p>
            <a:r>
              <a:rPr lang="en-US" sz="1400" b="0" dirty="0" err="1"/>
              <a:t>alb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mare, </a:t>
            </a:r>
            <a:r>
              <a:rPr lang="en-US" sz="1400" b="0" dirty="0" err="1"/>
              <a:t>negru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</a:t>
            </a:r>
            <a:r>
              <a:rPr lang="en-US" sz="1400" b="0" dirty="0" err="1"/>
              <a:t>mică</a:t>
            </a:r>
            <a:endParaRPr lang="en-US" sz="1400" b="0" dirty="0"/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182164" y="6212403"/>
            <a:ext cx="1911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inițială</a:t>
            </a:r>
            <a:endParaRPr lang="en-US" b="0" dirty="0"/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59538" y="6175890"/>
            <a:ext cx="1884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filtrată</a:t>
            </a:r>
            <a:endParaRPr lang="en-US" b="0" dirty="0"/>
          </a:p>
        </p:txBody>
      </p:sp>
      <p:pic>
        <p:nvPicPr>
          <p:cNvPr id="6" name="Google Shape;1101;p135">
            <a:extLst>
              <a:ext uri="{FF2B5EF4-FFF2-40B4-BE49-F238E27FC236}">
                <a16:creationId xmlns:a16="http://schemas.microsoft.com/office/drawing/2014/main" id="{BD89D899-B78A-B9FD-9520-4735EA746E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11" y="1961977"/>
            <a:ext cx="3286552" cy="421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02;p135">
            <a:extLst>
              <a:ext uri="{FF2B5EF4-FFF2-40B4-BE49-F238E27FC236}">
                <a16:creationId xmlns:a16="http://schemas.microsoft.com/office/drawing/2014/main" id="{494CF21D-A767-06F8-02C6-56C82F0C92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136" y="1961977"/>
            <a:ext cx="3286552" cy="4213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5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Filtrul</a:t>
            </a:r>
            <a:r>
              <a:rPr lang="en" sz="4000" dirty="0">
                <a:latin typeface="Times New Roman"/>
                <a:cs typeface="Times New Roman"/>
              </a:rPr>
              <a:t> de </a:t>
            </a:r>
            <a:r>
              <a:rPr lang="en" sz="4000" dirty="0" err="1">
                <a:latin typeface="Times New Roman"/>
                <a:cs typeface="Times New Roman"/>
              </a:rPr>
              <a:t>medie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prezintă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efecte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secundare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101" name="Google Shape;110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337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3938" y="-273300"/>
            <a:ext cx="12111875" cy="161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1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36"/>
          <p:cNvSpPr/>
          <p:nvPr/>
        </p:nvSpPr>
        <p:spPr>
          <a:xfrm>
            <a:off x="5413725" y="1019833"/>
            <a:ext cx="3360000" cy="335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36"/>
          <p:cNvSpPr/>
          <p:nvPr/>
        </p:nvSpPr>
        <p:spPr>
          <a:xfrm>
            <a:off x="4457275" y="4099900"/>
            <a:ext cx="779400" cy="104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60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Dungi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verticale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și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orizontale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119" name="Google Shape;11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137"/>
          <p:cNvGrpSpPr/>
          <p:nvPr/>
        </p:nvGrpSpPr>
        <p:grpSpPr>
          <a:xfrm>
            <a:off x="4028700" y="1868300"/>
            <a:ext cx="1086600" cy="1448800"/>
            <a:chOff x="4028700" y="1401225"/>
            <a:chExt cx="1086600" cy="1086600"/>
          </a:xfrm>
        </p:grpSpPr>
        <p:sp>
          <p:nvSpPr>
            <p:cNvPr id="1122" name="Google Shape;1122;p137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7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273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Dungi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verticale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și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orizontale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130" name="Google Shape;113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38"/>
          <p:cNvSpPr/>
          <p:nvPr/>
        </p:nvSpPr>
        <p:spPr>
          <a:xfrm>
            <a:off x="229500" y="1899017"/>
            <a:ext cx="2709000" cy="36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2" name="Google Shape;1132;p138"/>
          <p:cNvCxnSpPr/>
          <p:nvPr/>
        </p:nvCxnSpPr>
        <p:spPr>
          <a:xfrm>
            <a:off x="2152450" y="252206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138"/>
          <p:cNvCxnSpPr/>
          <p:nvPr/>
        </p:nvCxnSpPr>
        <p:spPr>
          <a:xfrm>
            <a:off x="1261225" y="26924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138"/>
          <p:cNvCxnSpPr/>
          <p:nvPr/>
        </p:nvCxnSpPr>
        <p:spPr>
          <a:xfrm>
            <a:off x="1646575" y="21129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138"/>
          <p:cNvCxnSpPr/>
          <p:nvPr/>
        </p:nvCxnSpPr>
        <p:spPr>
          <a:xfrm>
            <a:off x="783325" y="31112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138"/>
          <p:cNvCxnSpPr/>
          <p:nvPr/>
        </p:nvCxnSpPr>
        <p:spPr>
          <a:xfrm>
            <a:off x="497775" y="25220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7" name="Google Shape;1137;p138"/>
          <p:cNvGrpSpPr/>
          <p:nvPr/>
        </p:nvGrpSpPr>
        <p:grpSpPr>
          <a:xfrm>
            <a:off x="2031925" y="1812067"/>
            <a:ext cx="1086600" cy="1448800"/>
            <a:chOff x="4028700" y="1401225"/>
            <a:chExt cx="1086600" cy="1086600"/>
          </a:xfrm>
        </p:grpSpPr>
        <p:sp>
          <p:nvSpPr>
            <p:cNvPr id="1138" name="Google Shape;1138;p138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8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216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Dungi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verticale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și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orizontale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146" name="Google Shape;114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39"/>
          <p:cNvSpPr/>
          <p:nvPr/>
        </p:nvSpPr>
        <p:spPr>
          <a:xfrm>
            <a:off x="229500" y="1899017"/>
            <a:ext cx="2709000" cy="36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139"/>
          <p:cNvCxnSpPr/>
          <p:nvPr/>
        </p:nvCxnSpPr>
        <p:spPr>
          <a:xfrm>
            <a:off x="2152450" y="252206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139"/>
          <p:cNvCxnSpPr/>
          <p:nvPr/>
        </p:nvCxnSpPr>
        <p:spPr>
          <a:xfrm>
            <a:off x="1261225" y="26924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139"/>
          <p:cNvCxnSpPr/>
          <p:nvPr/>
        </p:nvCxnSpPr>
        <p:spPr>
          <a:xfrm>
            <a:off x="1646575" y="21129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39"/>
          <p:cNvCxnSpPr/>
          <p:nvPr/>
        </p:nvCxnSpPr>
        <p:spPr>
          <a:xfrm>
            <a:off x="783325" y="31112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39"/>
          <p:cNvCxnSpPr/>
          <p:nvPr/>
        </p:nvCxnSpPr>
        <p:spPr>
          <a:xfrm>
            <a:off x="497775" y="25220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3" name="Google Shape;1153;p139"/>
          <p:cNvGrpSpPr/>
          <p:nvPr/>
        </p:nvGrpSpPr>
        <p:grpSpPr>
          <a:xfrm>
            <a:off x="1955725" y="1812067"/>
            <a:ext cx="1086600" cy="1448800"/>
            <a:chOff x="4028700" y="1401225"/>
            <a:chExt cx="1086600" cy="1086600"/>
          </a:xfrm>
        </p:grpSpPr>
        <p:sp>
          <p:nvSpPr>
            <p:cNvPr id="1154" name="Google Shape;1154;p139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9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301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Dungi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verticale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și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orizontale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1161" name="Google Shape;1161;p1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2" name="Google Shape;116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0"/>
          <p:cNvSpPr/>
          <p:nvPr/>
        </p:nvSpPr>
        <p:spPr>
          <a:xfrm>
            <a:off x="229500" y="1899017"/>
            <a:ext cx="2709000" cy="36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4" name="Google Shape;1164;p140"/>
          <p:cNvCxnSpPr/>
          <p:nvPr/>
        </p:nvCxnSpPr>
        <p:spPr>
          <a:xfrm>
            <a:off x="2152450" y="252206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140"/>
          <p:cNvCxnSpPr/>
          <p:nvPr/>
        </p:nvCxnSpPr>
        <p:spPr>
          <a:xfrm>
            <a:off x="1261225" y="26924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40"/>
          <p:cNvCxnSpPr/>
          <p:nvPr/>
        </p:nvCxnSpPr>
        <p:spPr>
          <a:xfrm>
            <a:off x="1646575" y="2112917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40"/>
          <p:cNvCxnSpPr/>
          <p:nvPr/>
        </p:nvCxnSpPr>
        <p:spPr>
          <a:xfrm>
            <a:off x="783325" y="31112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40"/>
          <p:cNvCxnSpPr/>
          <p:nvPr/>
        </p:nvCxnSpPr>
        <p:spPr>
          <a:xfrm>
            <a:off x="497775" y="2522051"/>
            <a:ext cx="0" cy="20252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9" name="Google Shape;1169;p140"/>
          <p:cNvGrpSpPr/>
          <p:nvPr/>
        </p:nvGrpSpPr>
        <p:grpSpPr>
          <a:xfrm>
            <a:off x="1879525" y="1812067"/>
            <a:ext cx="1086600" cy="1448800"/>
            <a:chOff x="4028700" y="1401225"/>
            <a:chExt cx="1086600" cy="1086600"/>
          </a:xfrm>
        </p:grpSpPr>
        <p:sp>
          <p:nvSpPr>
            <p:cNvPr id="1170" name="Google Shape;1170;p140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0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3523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Times New Roman"/>
                <a:cs typeface="Times New Roman"/>
              </a:rPr>
              <a:t>Există</a:t>
            </a:r>
            <a:r>
              <a:rPr lang="en" dirty="0">
                <a:latin typeface="Times New Roman"/>
                <a:cs typeface="Times New Roman"/>
              </a:rPr>
              <a:t> alt </a:t>
            </a:r>
            <a:r>
              <a:rPr lang="en" dirty="0" err="1">
                <a:latin typeface="Times New Roman"/>
                <a:cs typeface="Times New Roman"/>
              </a:rPr>
              <a:t>filtru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mai</a:t>
            </a:r>
            <a:r>
              <a:rPr lang="en" dirty="0">
                <a:latin typeface="Times New Roman"/>
                <a:cs typeface="Times New Roman"/>
              </a:rPr>
              <a:t> bun?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1178" name="Google Shape;117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6" y="1223034"/>
            <a:ext cx="3722975" cy="4963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141"/>
          <p:cNvGrpSpPr/>
          <p:nvPr/>
        </p:nvGrpSpPr>
        <p:grpSpPr>
          <a:xfrm>
            <a:off x="4028700" y="1868300"/>
            <a:ext cx="1086600" cy="1448800"/>
            <a:chOff x="4028700" y="1401225"/>
            <a:chExt cx="1086600" cy="1086600"/>
          </a:xfrm>
        </p:grpSpPr>
        <p:sp>
          <p:nvSpPr>
            <p:cNvPr id="1181" name="Google Shape;1181;p141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1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336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Temele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anul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trecut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50E8F-DDAE-003E-0A7B-F1E8A8D57579}"/>
              </a:ext>
            </a:extLst>
          </p:cNvPr>
          <p:cNvSpPr txBox="1"/>
          <p:nvPr/>
        </p:nvSpPr>
        <p:spPr>
          <a:xfrm>
            <a:off x="590763" y="986587"/>
            <a:ext cx="822959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https://tinyurl.com/CAVA-2023-TEMA1</a:t>
            </a:r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O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https://tinyurl.com/CAVA-2023-TEMA2</a:t>
            </a:r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https://tinyurl.com/CAVA-2022-TEMA1</a:t>
            </a: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https://tinyurl.com/CAVA-2022-TEMA2</a:t>
            </a: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https://tinyurl.com/CAVA-2021-TEMA1</a:t>
            </a: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https://tinyurl.com/CAVA-2021-TEMA2</a:t>
            </a: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01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Cei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apropiați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vecini</a:t>
            </a:r>
            <a:r>
              <a:rPr lang="en-US" sz="2400" dirty="0">
                <a:latin typeface="Times New Roman"/>
                <a:cs typeface="Times New Roman"/>
              </a:rPr>
              <a:t> au o </a:t>
            </a:r>
            <a:r>
              <a:rPr lang="en-US" sz="2400" dirty="0" err="1">
                <a:latin typeface="Times New Roman"/>
                <a:cs typeface="Times New Roman"/>
              </a:rPr>
              <a:t>pondere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mare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filtrată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normal (Gaussian)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18244"/>
              </p:ext>
            </p:extLst>
          </p:nvPr>
        </p:nvGraphicFramePr>
        <p:xfrm>
          <a:off x="5724128" y="2348880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47401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2095793" imgH="1390844" progId="">
                    <p:embed/>
                  </p:oleObj>
                </mc:Choice>
                <mc:Fallback>
                  <p:oleObj name="Photo Editor Photo" r:id="rId5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2D:</a:t>
              </a: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1362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71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Cei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apropiați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vecini</a:t>
            </a:r>
            <a:r>
              <a:rPr lang="en-US" sz="2400" dirty="0">
                <a:latin typeface="Times New Roman"/>
                <a:cs typeface="Times New Roman"/>
              </a:rPr>
              <a:t> au o </a:t>
            </a:r>
            <a:r>
              <a:rPr lang="en-US" sz="2400" dirty="0" err="1">
                <a:latin typeface="Times New Roman"/>
                <a:cs typeface="Times New Roman"/>
              </a:rPr>
              <a:t>pondere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mare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filtrată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endParaRPr lang="en-US" sz="2400" dirty="0"/>
          </a:p>
        </p:txBody>
      </p:sp>
      <p:graphicFrame>
        <p:nvGraphicFramePr>
          <p:cNvPr id="23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446537"/>
              </p:ext>
            </p:extLst>
          </p:nvPr>
        </p:nvGraphicFramePr>
        <p:xfrm>
          <a:off x="5707122" y="2340258"/>
          <a:ext cx="3293370" cy="3048000"/>
        </p:xfrm>
        <a:graphic>
          <a:graphicData uri="http://schemas.openxmlformats.org/drawingml/2006/table">
            <a:tbl>
              <a:tblPr/>
              <a:tblGrid>
                <a:gridCol w="32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8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7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6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normal (Gaussian)</a:t>
            </a:r>
          </a:p>
        </p:txBody>
      </p:sp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12939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2095793" imgH="1390844" progId="">
                    <p:embed/>
                  </p:oleObj>
                </mc:Choice>
                <mc:Fallback>
                  <p:oleObj name="Photo Editor Photo" r:id="rId5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2D:</a:t>
              </a: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999240" y="6633356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0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55890"/>
              </p:ext>
            </p:extLst>
          </p:nvPr>
        </p:nvGraphicFramePr>
        <p:xfrm>
          <a:off x="3306365" y="1304764"/>
          <a:ext cx="2417763" cy="2484280"/>
        </p:xfrm>
        <a:graphic>
          <a:graphicData uri="http://schemas.openxmlformats.org/drawingml/2006/table">
            <a:tbl>
              <a:tblPr/>
              <a:tblGrid>
                <a:gridCol w="24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14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999473"/>
              </p:ext>
            </p:extLst>
          </p:nvPr>
        </p:nvGraphicFramePr>
        <p:xfrm>
          <a:off x="230808" y="4158952"/>
          <a:ext cx="2396976" cy="2438400"/>
        </p:xfrm>
        <a:graphic>
          <a:graphicData uri="http://schemas.openxmlformats.org/drawingml/2006/table">
            <a:tbl>
              <a:tblPr/>
              <a:tblGrid>
                <a:gridCol w="239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79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0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Blurarea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unei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8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537145"/>
              </p:ext>
            </p:extLst>
          </p:nvPr>
        </p:nvGraphicFramePr>
        <p:xfrm>
          <a:off x="6427205" y="4113078"/>
          <a:ext cx="2321259" cy="2448270"/>
        </p:xfrm>
        <a:graphic>
          <a:graphicData uri="http://schemas.openxmlformats.org/drawingml/2006/table">
            <a:tbl>
              <a:tblPr/>
              <a:tblGrid>
                <a:gridCol w="23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5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0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15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H="1">
            <a:off x="1691680" y="2564904"/>
            <a:ext cx="1512168" cy="12961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9734"/>
              </p:ext>
            </p:extLst>
          </p:nvPr>
        </p:nvGraphicFramePr>
        <p:xfrm>
          <a:off x="971600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47"/>
          <p:cNvSpPr>
            <a:spLocks noChangeArrowheads="1"/>
          </p:cNvSpPr>
          <p:nvPr/>
        </p:nvSpPr>
        <p:spPr bwMode="auto">
          <a:xfrm>
            <a:off x="974775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528900"/>
            <a:ext cx="157152" cy="612068"/>
          </a:xfrm>
          <a:prstGeom prst="rect">
            <a:avLst/>
          </a:prstGeom>
        </p:spPr>
      </p:pic>
      <p:graphicFrame>
        <p:nvGraphicFramePr>
          <p:cNvPr id="17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5092"/>
              </p:ext>
            </p:extLst>
          </p:nvPr>
        </p:nvGraphicFramePr>
        <p:xfrm>
          <a:off x="6948264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47"/>
          <p:cNvSpPr>
            <a:spLocks noChangeArrowheads="1"/>
          </p:cNvSpPr>
          <p:nvPr/>
        </p:nvSpPr>
        <p:spPr bwMode="auto">
          <a:xfrm>
            <a:off x="6951439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2528900"/>
            <a:ext cx="307562" cy="61512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>
            <a:off x="5832140" y="2636912"/>
            <a:ext cx="1224136" cy="136815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47564" y="1916832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r>
              <a:rPr lang="en-US" dirty="0">
                <a:solidFill>
                  <a:srgbClr val="FFCC66"/>
                </a:solidFill>
              </a:rPr>
              <a:t> de </a:t>
            </a:r>
            <a:r>
              <a:rPr lang="en-US" dirty="0" err="1">
                <a:solidFill>
                  <a:srgbClr val="FFCC66"/>
                </a:solidFill>
              </a:rPr>
              <a:t>medie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2220" y="1880828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r>
              <a:rPr lang="en-US" dirty="0">
                <a:solidFill>
                  <a:srgbClr val="FFCC66"/>
                </a:solidFill>
              </a:rPr>
              <a:t> normal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796" y="3969060"/>
            <a:ext cx="363640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OBSERVAȚII: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se </a:t>
            </a:r>
            <a:r>
              <a:rPr lang="en-US" dirty="0" err="1">
                <a:solidFill>
                  <a:srgbClr val="FF0000"/>
                </a:solidFill>
              </a:rPr>
              <a:t>elimină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regiunile</a:t>
            </a:r>
            <a:r>
              <a:rPr lang="en-US" dirty="0">
                <a:solidFill>
                  <a:srgbClr val="FF0000"/>
                </a:solidFill>
              </a:rPr>
              <a:t> din imagine cu </a:t>
            </a:r>
            <a:r>
              <a:rPr lang="en-US" dirty="0" err="1">
                <a:solidFill>
                  <a:srgbClr val="FF0000"/>
                </a:solidFill>
              </a:rPr>
              <a:t>schimbări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bruște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intensitate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frecvențe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înalte</a:t>
            </a:r>
            <a:r>
              <a:rPr lang="en-US" dirty="0">
                <a:solidFill>
                  <a:srgbClr val="FF0000"/>
                </a:solidFill>
              </a:rPr>
              <a:t>) - </a:t>
            </a:r>
            <a:r>
              <a:rPr lang="en-US" dirty="0" err="1">
                <a:solidFill>
                  <a:srgbClr val="FF0000"/>
                </a:solidFill>
              </a:rPr>
              <a:t>muchiile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se </a:t>
            </a:r>
            <a:r>
              <a:rPr lang="en-US" dirty="0" err="1">
                <a:solidFill>
                  <a:srgbClr val="0000FF"/>
                </a:solidFill>
              </a:rPr>
              <a:t>micșorează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distanțele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dintre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pixeli</a:t>
            </a:r>
            <a:r>
              <a:rPr lang="en-US" dirty="0">
                <a:solidFill>
                  <a:srgbClr val="0000FF"/>
                </a:solidFill>
              </a:rPr>
              <a:t> cu </a:t>
            </a:r>
            <a:r>
              <a:rPr lang="en-US" dirty="0" err="1">
                <a:solidFill>
                  <a:srgbClr val="0000FF"/>
                </a:solidFill>
              </a:rPr>
              <a:t>intensitate</a:t>
            </a:r>
            <a:r>
              <a:rPr lang="en-US" dirty="0">
                <a:solidFill>
                  <a:srgbClr val="0000FF"/>
                </a:solidFill>
              </a:rPr>
              <a:t> mare </a:t>
            </a:r>
            <a:r>
              <a:rPr lang="en-US" dirty="0" err="1">
                <a:solidFill>
                  <a:srgbClr val="0000FF"/>
                </a:solidFill>
              </a:rPr>
              <a:t>și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pixeli</a:t>
            </a:r>
            <a:r>
              <a:rPr lang="en-US" dirty="0">
                <a:solidFill>
                  <a:srgbClr val="0000FF"/>
                </a:solidFill>
              </a:rPr>
              <a:t> cu </a:t>
            </a:r>
            <a:r>
              <a:rPr lang="en-US" dirty="0" err="1">
                <a:solidFill>
                  <a:srgbClr val="0000FF"/>
                </a:solidFill>
              </a:rPr>
              <a:t>intensitate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mică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004048" y="1808820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907704" y="4653136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064388" y="4617132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4168" y="1054477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muchie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verticală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5580112" y="1592796"/>
            <a:ext cx="684076" cy="6120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3563888" y="3068960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03548" y="587727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624228" y="584126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815916" y="155679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19572" y="440110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76256" y="4365104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96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7" grpId="0" animBg="1"/>
      <p:bldP spid="24" grpId="0" animBg="1"/>
      <p:bldP spid="22" grpId="0" animBg="1"/>
      <p:bldP spid="27" grpId="0" animBg="1"/>
      <p:bldP spid="28" grpId="0" animBg="1"/>
      <p:bldP spid="2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Blurarea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unei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imagini</a:t>
            </a:r>
            <a:r>
              <a:rPr lang="en" sz="4000" dirty="0">
                <a:latin typeface="Times New Roman"/>
                <a:cs typeface="Times New Roman"/>
              </a:rPr>
              <a:t> cu </a:t>
            </a:r>
            <a:r>
              <a:rPr lang="en" sz="4000" dirty="0" err="1">
                <a:latin typeface="Times New Roman"/>
                <a:cs typeface="Times New Roman"/>
              </a:rPr>
              <a:t>filtru</a:t>
            </a:r>
            <a:r>
              <a:rPr lang="en" sz="4000" dirty="0">
                <a:latin typeface="Times New Roman"/>
                <a:cs typeface="Times New Roman"/>
              </a:rPr>
              <a:t> Gaussian 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206" name="Google Shape;120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210" y="2622534"/>
            <a:ext cx="991575" cy="1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75" y="1625234"/>
            <a:ext cx="2705650" cy="36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853" y="1479816"/>
            <a:ext cx="2705650" cy="360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44"/>
          <p:cNvSpPr txBox="1"/>
          <p:nvPr/>
        </p:nvSpPr>
        <p:spPr>
          <a:xfrm>
            <a:off x="3063125" y="2491000"/>
            <a:ext cx="838500" cy="1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0" name="Google Shape;1210;p144"/>
          <p:cNvSpPr txBox="1"/>
          <p:nvPr/>
        </p:nvSpPr>
        <p:spPr>
          <a:xfrm>
            <a:off x="5284100" y="2068633"/>
            <a:ext cx="838500" cy="1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96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6175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Blurarea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unei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imagini</a:t>
            </a:r>
            <a:r>
              <a:rPr lang="en" sz="4000" dirty="0">
                <a:latin typeface="Times New Roman"/>
                <a:cs typeface="Times New Roman"/>
              </a:rPr>
              <a:t> cu </a:t>
            </a:r>
            <a:r>
              <a:rPr lang="en" sz="4000" dirty="0" err="1">
                <a:latin typeface="Times New Roman"/>
                <a:cs typeface="Times New Roman"/>
              </a:rPr>
              <a:t>filtru</a:t>
            </a:r>
            <a:r>
              <a:rPr lang="en" sz="4000" dirty="0">
                <a:latin typeface="Times New Roman"/>
                <a:cs typeface="Times New Roman"/>
              </a:rPr>
              <a:t> Gaussian 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217" name="Google Shape;121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51" y="1019818"/>
            <a:ext cx="4027748" cy="537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019818"/>
            <a:ext cx="4027750" cy="537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D55D67-EA83-D9F6-9D64-C8B00B8C7D3D}"/>
              </a:ext>
            </a:extLst>
          </p:cNvPr>
          <p:cNvSpPr txBox="1"/>
          <p:nvPr/>
        </p:nvSpPr>
        <p:spPr>
          <a:xfrm>
            <a:off x="951470" y="6400798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</a:t>
            </a:r>
            <a:r>
              <a:rPr lang="en-US" sz="1800" b="0" dirty="0" err="1"/>
              <a:t>iltrare</a:t>
            </a:r>
            <a:r>
              <a:rPr lang="en-US" sz="1800" b="0" dirty="0"/>
              <a:t> cu </a:t>
            </a:r>
            <a:r>
              <a:rPr lang="en-US" sz="1800" b="0" dirty="0" err="1"/>
              <a:t>filtru</a:t>
            </a:r>
            <a:r>
              <a:rPr lang="en-US" sz="1800" b="0" dirty="0"/>
              <a:t> de </a:t>
            </a:r>
            <a:r>
              <a:rPr lang="en-US" sz="1800" b="0" dirty="0" err="1"/>
              <a:t>medie</a:t>
            </a:r>
            <a:r>
              <a:rPr lang="en-US" sz="1800" b="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20480-2D07-BAA2-1EAB-40532A8210A7}"/>
              </a:ext>
            </a:extLst>
          </p:cNvPr>
          <p:cNvSpPr txBox="1"/>
          <p:nvPr/>
        </p:nvSpPr>
        <p:spPr>
          <a:xfrm>
            <a:off x="5430171" y="6400798"/>
            <a:ext cx="310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</a:t>
            </a:r>
            <a:r>
              <a:rPr lang="en-US" sz="1800" b="0" dirty="0" err="1"/>
              <a:t>iltrare</a:t>
            </a:r>
            <a:r>
              <a:rPr lang="en-US" sz="1800" b="0" dirty="0"/>
              <a:t> cu </a:t>
            </a:r>
            <a:r>
              <a:rPr lang="en-US" sz="1800" b="0" dirty="0" err="1"/>
              <a:t>filtru</a:t>
            </a:r>
            <a:r>
              <a:rPr lang="en-US" sz="1800" b="0" dirty="0"/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8092588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Blurarea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unei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imagini</a:t>
            </a:r>
            <a:r>
              <a:rPr lang="en" sz="4000" dirty="0">
                <a:latin typeface="Times New Roman"/>
                <a:cs typeface="Times New Roman"/>
              </a:rPr>
              <a:t> cu </a:t>
            </a:r>
            <a:r>
              <a:rPr lang="en" sz="4000" dirty="0" err="1">
                <a:latin typeface="Times New Roman"/>
                <a:cs typeface="Times New Roman"/>
              </a:rPr>
              <a:t>filtru</a:t>
            </a:r>
            <a:r>
              <a:rPr lang="en" sz="4000" dirty="0">
                <a:latin typeface="Times New Roman"/>
                <a:cs typeface="Times New Roman"/>
              </a:rPr>
              <a:t> Gaussian 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225" name="Google Shape;1225;p146"/>
          <p:cNvPicPr preferRelativeResize="0"/>
          <p:nvPr/>
        </p:nvPicPr>
        <p:blipFill rotWithShape="1">
          <a:blip r:embed="rId3">
            <a:alphaModFix/>
          </a:blip>
          <a:srcRect l="50072" t="10212" r="25512" b="65371"/>
          <a:stretch/>
        </p:blipFill>
        <p:spPr>
          <a:xfrm>
            <a:off x="4651826" y="735661"/>
            <a:ext cx="4262675" cy="56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46"/>
          <p:cNvPicPr preferRelativeResize="0"/>
          <p:nvPr/>
        </p:nvPicPr>
        <p:blipFill rotWithShape="1">
          <a:blip r:embed="rId4">
            <a:alphaModFix/>
          </a:blip>
          <a:srcRect l="50074" t="9981" r="25509" b="65602"/>
          <a:stretch/>
        </p:blipFill>
        <p:spPr>
          <a:xfrm>
            <a:off x="229490" y="735669"/>
            <a:ext cx="4262675" cy="56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C2018-AFC6-CE6E-75EC-F7491EED6185}"/>
              </a:ext>
            </a:extLst>
          </p:cNvPr>
          <p:cNvSpPr txBox="1"/>
          <p:nvPr/>
        </p:nvSpPr>
        <p:spPr>
          <a:xfrm>
            <a:off x="951470" y="6400798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</a:t>
            </a:r>
            <a:r>
              <a:rPr lang="en-US" sz="1800" b="0" dirty="0" err="1"/>
              <a:t>iltrare</a:t>
            </a:r>
            <a:r>
              <a:rPr lang="en-US" sz="1800" b="0" dirty="0"/>
              <a:t> cu </a:t>
            </a:r>
            <a:r>
              <a:rPr lang="en-US" sz="1800" b="0" dirty="0" err="1"/>
              <a:t>filtru</a:t>
            </a:r>
            <a:r>
              <a:rPr lang="en-US" sz="1800" b="0" dirty="0"/>
              <a:t> de </a:t>
            </a:r>
            <a:r>
              <a:rPr lang="en-US" sz="1800" b="0" dirty="0" err="1"/>
              <a:t>medie</a:t>
            </a:r>
            <a:r>
              <a:rPr lang="en-US" sz="1800" b="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B079C-B0E2-8FE8-6D8D-902E81568E8F}"/>
              </a:ext>
            </a:extLst>
          </p:cNvPr>
          <p:cNvSpPr txBox="1"/>
          <p:nvPr/>
        </p:nvSpPr>
        <p:spPr>
          <a:xfrm>
            <a:off x="5430171" y="6400798"/>
            <a:ext cx="310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</a:t>
            </a:r>
            <a:r>
              <a:rPr lang="en-US" sz="1800" b="0" dirty="0" err="1"/>
              <a:t>iltrare</a:t>
            </a:r>
            <a:r>
              <a:rPr lang="en-US" sz="1800" b="0" dirty="0"/>
              <a:t> cu </a:t>
            </a:r>
            <a:r>
              <a:rPr lang="en-US" sz="1800" b="0" dirty="0" err="1"/>
              <a:t>filtru</a:t>
            </a:r>
            <a:r>
              <a:rPr lang="en-US" sz="1800" b="0" dirty="0"/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1906130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normale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Gaussiene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1977777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imes New Roman"/>
                <a:cs typeface="Times New Roman"/>
              </a:rPr>
              <a:t>Care </a:t>
            </a:r>
            <a:r>
              <a:rPr lang="en-US" sz="2800" dirty="0" err="1">
                <a:latin typeface="Times New Roman"/>
                <a:cs typeface="Times New Roman"/>
              </a:rPr>
              <a:t>sunt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parametri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definesc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filtrul</a:t>
            </a:r>
            <a:r>
              <a:rPr lang="en-US" sz="2800" dirty="0">
                <a:latin typeface="Times New Roman"/>
                <a:cs typeface="Times New Roman"/>
              </a:rPr>
              <a:t>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b="1" dirty="0" err="1">
                <a:latin typeface="Times New Roman"/>
                <a:cs typeface="Times New Roman"/>
              </a:rPr>
              <a:t>Dimensiunea</a:t>
            </a:r>
            <a:endParaRPr lang="en-US" sz="28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funcțiile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normale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Gaussiene</a:t>
            </a:r>
            <a:r>
              <a:rPr lang="en-US" sz="2400" dirty="0">
                <a:latin typeface="Times New Roman"/>
                <a:cs typeface="Times New Roman"/>
              </a:rPr>
              <a:t>) au </a:t>
            </a:r>
            <a:r>
              <a:rPr lang="en-US" sz="2400" dirty="0" err="1">
                <a:latin typeface="Times New Roman"/>
                <a:cs typeface="Times New Roman"/>
              </a:rPr>
              <a:t>suport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infinit</a:t>
            </a:r>
            <a:r>
              <a:rPr lang="en-US" sz="2400" dirty="0">
                <a:latin typeface="Times New Roman"/>
                <a:cs typeface="Times New Roman"/>
              </a:rPr>
              <a:t> (&gt; 0), </a:t>
            </a:r>
            <a:r>
              <a:rPr lang="en-US" sz="2400" dirty="0" err="1">
                <a:latin typeface="Times New Roman"/>
                <a:cs typeface="Times New Roman"/>
              </a:rPr>
              <a:t>însă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filtrele</a:t>
            </a:r>
            <a:r>
              <a:rPr lang="en-US" sz="2400" dirty="0">
                <a:latin typeface="Times New Roman"/>
                <a:cs typeface="Times New Roman"/>
              </a:rPr>
              <a:t> au </a:t>
            </a:r>
            <a:r>
              <a:rPr lang="en-US" sz="2400" dirty="0" err="1">
                <a:latin typeface="Times New Roman"/>
                <a:cs typeface="Times New Roman"/>
              </a:rPr>
              <a:t>dimensiune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finită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2404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6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10 x 10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7559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normale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Gaussiene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34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imes New Roman"/>
                <a:cs typeface="Times New Roman"/>
              </a:rPr>
              <a:t>Care </a:t>
            </a:r>
            <a:r>
              <a:rPr lang="en-US" sz="2800" dirty="0" err="1">
                <a:latin typeface="Times New Roman"/>
                <a:cs typeface="Times New Roman"/>
              </a:rPr>
              <a:t>sunt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parametri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definesc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filtrul</a:t>
            </a:r>
            <a:r>
              <a:rPr lang="en-US" sz="2800" dirty="0">
                <a:latin typeface="Times New Roman"/>
                <a:cs typeface="Times New Roman"/>
              </a:rPr>
              <a:t>?</a:t>
            </a:r>
          </a:p>
          <a:p>
            <a:pPr marL="0" indent="0" eaLnBrk="1" hangingPunct="1">
              <a:buNone/>
            </a:pPr>
            <a:r>
              <a:rPr lang="en-US" sz="2800" b="1" dirty="0">
                <a:latin typeface="Times New Roman"/>
                <a:cs typeface="Times New Roman"/>
              </a:rPr>
              <a:t>2. </a:t>
            </a:r>
            <a:r>
              <a:rPr lang="en-US" sz="2800" b="1" dirty="0" err="1">
                <a:latin typeface="Times New Roman"/>
                <a:cs typeface="Times New Roman"/>
              </a:rPr>
              <a:t>Deviația</a:t>
            </a:r>
            <a:r>
              <a:rPr lang="en-US" sz="2800" b="1" dirty="0">
                <a:latin typeface="Times New Roman"/>
                <a:cs typeface="Times New Roman"/>
              </a:rPr>
              <a:t> standard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cât</a:t>
            </a:r>
            <a:r>
              <a:rPr lang="en-US" sz="2800" dirty="0">
                <a:latin typeface="Times New Roman"/>
                <a:cs typeface="Times New Roman"/>
              </a:rPr>
              <a:t> de “</a:t>
            </a:r>
            <a:r>
              <a:rPr lang="en-US" sz="2800" dirty="0" err="1">
                <a:latin typeface="Times New Roman"/>
                <a:cs typeface="Times New Roman"/>
              </a:rPr>
              <a:t>neted</a:t>
            </a:r>
            <a:r>
              <a:rPr lang="en-US" sz="2800" dirty="0">
                <a:latin typeface="Times New Roman"/>
                <a:cs typeface="Times New Roman"/>
              </a:rPr>
              <a:t>” e </a:t>
            </a:r>
            <a:r>
              <a:rPr lang="en-US" sz="2800" dirty="0" err="1">
                <a:latin typeface="Times New Roman"/>
                <a:cs typeface="Times New Roman"/>
              </a:rPr>
              <a:t>filtrul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03429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pic>
        <p:nvPicPr>
          <p:cNvPr id="103431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2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05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Blurarea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unei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>
                <a:latin typeface="Times New Roman"/>
                <a:cs typeface="Times New Roman"/>
              </a:rPr>
              <a:t>cu un </a:t>
            </a:r>
            <a:r>
              <a:rPr lang="en-US" sz="4000" dirty="0" err="1">
                <a:latin typeface="Times New Roman"/>
                <a:cs typeface="Times New Roman"/>
              </a:rPr>
              <a:t>filtru</a:t>
            </a:r>
            <a:r>
              <a:rPr lang="en-US" sz="4000" dirty="0">
                <a:latin typeface="Times New Roman"/>
                <a:cs typeface="Times New Roman"/>
              </a:rPr>
              <a:t> Gaussian</a:t>
            </a:r>
          </a:p>
        </p:txBody>
      </p:sp>
      <p:pic>
        <p:nvPicPr>
          <p:cNvPr id="8397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226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9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31540" y="1311151"/>
            <a:ext cx="8640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Parametrul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l-GR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σ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controlează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“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netezimea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”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filtrului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979713" y="4077072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1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1206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4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817240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10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805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8" grpId="0"/>
      <p:bldP spid="14" grpId="0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Times New Roman"/>
                <a:cs typeface="Times New Roman"/>
              </a:rPr>
              <a:t>Proprietăți</a:t>
            </a:r>
            <a:r>
              <a:rPr lang="en-US" sz="3600" dirty="0">
                <a:latin typeface="Times New Roman"/>
                <a:cs typeface="Times New Roman"/>
              </a:rPr>
              <a:t> ale </a:t>
            </a:r>
            <a:r>
              <a:rPr lang="en-US" sz="3600" dirty="0" err="1">
                <a:latin typeface="Times New Roman"/>
                <a:cs typeface="Times New Roman"/>
              </a:rPr>
              <a:t>filtrelor</a:t>
            </a:r>
            <a:r>
              <a:rPr lang="en-US" sz="3600" dirty="0">
                <a:latin typeface="Times New Roman"/>
                <a:cs typeface="Times New Roman"/>
              </a:rPr>
              <a:t> de </a:t>
            </a:r>
            <a:r>
              <a:rPr lang="en-US" sz="3600" dirty="0" err="1">
                <a:latin typeface="Times New Roman"/>
                <a:cs typeface="Times New Roman"/>
              </a:rPr>
              <a:t>blurare</a:t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159026" y="1927373"/>
            <a:ext cx="8984974" cy="5390059"/>
          </a:xfrm>
        </p:spPr>
        <p:txBody>
          <a:bodyPr/>
          <a:lstStyle/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valori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pozitive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457200" lvl="1" indent="0" eaLnBrk="1" hangingPunct="1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r>
              <a:rPr lang="en-US" sz="2200" dirty="0">
                <a:latin typeface="Times New Roman"/>
                <a:cs typeface="Times New Roman"/>
              </a:rPr>
              <a:t>2.	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lor = 1 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pentru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regiuni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constante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(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toți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pixelii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au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aceeași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valoare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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perete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200" dirty="0" err="1">
                <a:latin typeface="Times New Roman"/>
                <a:cs typeface="Times New Roman"/>
                <a:sym typeface="Wingdings" pitchFamily="2" charset="2"/>
              </a:rPr>
              <a:t>alb</a:t>
            </a:r>
            <a:r>
              <a:rPr lang="en-US" sz="2200" dirty="0">
                <a:latin typeface="Times New Roman"/>
                <a:cs typeface="Times New Roman"/>
                <a:sym typeface="Wingdings" pitchFamily="2" charset="2"/>
              </a:rPr>
              <a:t>), output = input;</a:t>
            </a:r>
            <a:endParaRPr lang="en-US" sz="22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r>
              <a:rPr lang="en-US" sz="2200" dirty="0">
                <a:latin typeface="Times New Roman"/>
                <a:cs typeface="Times New Roman"/>
              </a:rPr>
              <a:t>3.	</a:t>
            </a:r>
            <a:r>
              <a:rPr lang="en-US" sz="2200" dirty="0" err="1">
                <a:latin typeface="Times New Roman"/>
                <a:cs typeface="Times New Roman"/>
              </a:rPr>
              <a:t>gradul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blurare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dirty="0" err="1">
                <a:latin typeface="Times New Roman"/>
                <a:cs typeface="Times New Roman"/>
              </a:rPr>
              <a:t>netezire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proporțional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dimensiunea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filtrului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457200" lvl="1" indent="0" eaLnBrk="1" hangingPunct="1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r>
              <a:rPr lang="en-US" sz="2200" dirty="0">
                <a:latin typeface="Times New Roman"/>
                <a:cs typeface="Times New Roman"/>
              </a:rPr>
              <a:t>4.	</a:t>
            </a:r>
            <a:r>
              <a:rPr lang="en-US" sz="2200" dirty="0" err="1">
                <a:latin typeface="Times New Roman"/>
                <a:cs typeface="Times New Roman"/>
              </a:rPr>
              <a:t>elimină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regiunile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pixeli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varianță</a:t>
            </a:r>
            <a:r>
              <a:rPr lang="en-US" sz="2200" dirty="0">
                <a:latin typeface="Times New Roman"/>
                <a:cs typeface="Times New Roman"/>
              </a:rPr>
              <a:t> mare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intensitate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frecvențe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înalte</a:t>
            </a:r>
            <a:r>
              <a:rPr lang="en-US" sz="2200" dirty="0">
                <a:latin typeface="Times New Roman"/>
                <a:cs typeface="Times New Roman"/>
              </a:rPr>
              <a:t>); se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numesc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filtre</a:t>
            </a:r>
            <a:r>
              <a:rPr lang="en-US" sz="2200" dirty="0">
                <a:latin typeface="Times New Roman"/>
                <a:cs typeface="Times New Roman"/>
              </a:rPr>
              <a:t> “</a:t>
            </a:r>
            <a:r>
              <a:rPr lang="en-US" sz="2200" dirty="0" err="1">
                <a:latin typeface="Times New Roman"/>
                <a:cs typeface="Times New Roman"/>
              </a:rPr>
              <a:t>trece-jos</a:t>
            </a:r>
            <a:r>
              <a:rPr lang="en-US" sz="2200" dirty="0">
                <a:latin typeface="Times New Roman"/>
                <a:cs typeface="Times New Roman"/>
              </a:rPr>
              <a:t>” (“low-pass”)</a:t>
            </a:r>
          </a:p>
        </p:txBody>
      </p:sp>
    </p:spTree>
    <p:extLst>
      <p:ext uri="{BB962C8B-B14F-4D97-AF65-F5344CB8AC3E}">
        <p14:creationId xmlns:p14="http://schemas.microsoft.com/office/powerpoint/2010/main" val="105425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Tipuri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endParaRPr lang="en-US" sz="4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Binare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Grayscale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tonuri</a:t>
              </a:r>
              <a:r>
                <a:rPr lang="en-US" dirty="0"/>
                <a:t> de </a:t>
              </a:r>
              <a:r>
                <a:rPr lang="en-US" dirty="0" err="1"/>
                <a:t>gri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Color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-8861" y="4140806"/>
          <a:ext cx="9152862" cy="257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dirty="0"/>
                        <a:t>}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/>
                        <a:t>, …</a:t>
                      </a:r>
                      <a:r>
                        <a:rPr lang="en-US" baseline="0" dirty="0"/>
                        <a:t> , 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{0, …,255}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dirty="0"/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- 1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 dirty="0"/>
                        <a:t>, </a:t>
                      </a:r>
                      <a:r>
                        <a:rPr lang="en-US" b="1" dirty="0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 dirty="0"/>
                        <a:t>,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 dirty="0">
                          <a:solidFill>
                            <a:srgbClr val="17375E"/>
                          </a:solidFill>
                        </a:rPr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bit/pixel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28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Times New Roman"/>
                <a:cs typeface="Times New Roman"/>
              </a:rPr>
              <a:t>Proprietăți</a:t>
            </a:r>
            <a:r>
              <a:rPr lang="en-US" sz="3600" dirty="0">
                <a:latin typeface="Times New Roman"/>
                <a:cs typeface="Times New Roman"/>
              </a:rPr>
              <a:t> ale </a:t>
            </a:r>
            <a:r>
              <a:rPr lang="en-US" sz="3600" dirty="0" err="1">
                <a:latin typeface="Times New Roman"/>
                <a:cs typeface="Times New Roman"/>
              </a:rPr>
              <a:t>filtrelor</a:t>
            </a:r>
            <a:r>
              <a:rPr lang="en-US" sz="3600" dirty="0">
                <a:latin typeface="Times New Roman"/>
                <a:cs typeface="Times New Roman"/>
              </a:rPr>
              <a:t> de </a:t>
            </a:r>
            <a:r>
              <a:rPr lang="en-US" sz="3600" dirty="0" err="1">
                <a:latin typeface="Times New Roman"/>
                <a:cs typeface="Times New Roman"/>
              </a:rPr>
              <a:t>blurare</a:t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7859216" cy="5390059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întâmplă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caracteristici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are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rezultată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dacă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avem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un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blurare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care nu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normalizat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elementelor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≠ 1)? </a:t>
            </a:r>
          </a:p>
          <a:p>
            <a:pPr marL="457200" lvl="1" indent="0" eaLnBrk="1" hangingPunct="1">
              <a:buNone/>
            </a:pP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4" name="Picture 6" descr="graypanda.jpg"/>
          <p:cNvPicPr>
            <a:picLocks noChangeAspect="1"/>
          </p:cNvPicPr>
          <p:nvPr/>
        </p:nvPicPr>
        <p:blipFill>
          <a:blip r:embed="rId4" cstate="print"/>
          <a:srcRect l="13716" t="5885" r="13982" b="11971"/>
          <a:stretch>
            <a:fillRect/>
          </a:stretch>
        </p:blipFill>
        <p:spPr bwMode="auto">
          <a:xfrm>
            <a:off x="3059832" y="3573016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33602"/>
              </p:ext>
            </p:extLst>
          </p:nvPr>
        </p:nvGraphicFramePr>
        <p:xfrm>
          <a:off x="1043608" y="3825044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2411760" y="411307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64088" y="40770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3933056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?</a:t>
            </a:r>
          </a:p>
        </p:txBody>
      </p:sp>
      <p:pic>
        <p:nvPicPr>
          <p:cNvPr id="3" name="Picture 2" descr="curs2_panda_filte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1" y="3609020"/>
            <a:ext cx="2058145" cy="140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5596" y="533721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Dacă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elementelor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&gt; 1 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luminează</a:t>
            </a:r>
            <a:endParaRPr lang="en-US" b="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Dacă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elementelor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&lt; 1 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imaginea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b="0" dirty="0" err="1">
                <a:solidFill>
                  <a:srgbClr val="FF0000"/>
                </a:solidFill>
                <a:latin typeface="Times New Roman"/>
                <a:cs typeface="Times New Roman"/>
              </a:rPr>
              <a:t>întunecă</a:t>
            </a:r>
            <a:endParaRPr lang="en-US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221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12403" y="808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277100" y="3356992"/>
            <a:ext cx="1636713" cy="3265488"/>
            <a:chOff x="7276797" y="2133600"/>
            <a:chExt cx="1636944" cy="3264932"/>
          </a:xfrm>
        </p:grpSpPr>
        <p:grpSp>
          <p:nvGrpSpPr>
            <p:cNvPr id="28695" name="Group 27"/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28697" name="Picture 6" descr="C:\snavely\work\teaching\10Fa-CS4670\lectures\lec02\g30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8" name="Picture 18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9" name="TextBox 19"/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30 pixels</a:t>
                </a:r>
              </a:p>
            </p:txBody>
          </p:sp>
        </p:grpSp>
        <p:pic>
          <p:nvPicPr>
            <p:cNvPr id="28696" name="Picture 11" descr="C:\snavely\work\teaching\10Fa-CS4670\lectures\lec02\owl3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76" name="Picture 12" descr="C:\snavely\work\teaching\10Fa-CS4670\lectures\lec02\ow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3356992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974850" y="3356992"/>
            <a:ext cx="1638300" cy="3265488"/>
            <a:chOff x="1975565" y="2133600"/>
            <a:chExt cx="1636944" cy="3264932"/>
          </a:xfrm>
        </p:grpSpPr>
        <p:grpSp>
          <p:nvGrpSpPr>
            <p:cNvPr id="28690" name="Group 24"/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28692" name="Picture 3" descr="C:\snavely\work\teaching\10Fa-CS4670\lectures\lec02\g1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3" name="Picture 14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4" name="TextBox 13"/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1 pixel</a:t>
                </a:r>
              </a:p>
            </p:txBody>
          </p:sp>
        </p:grpSp>
        <p:pic>
          <p:nvPicPr>
            <p:cNvPr id="28691" name="Picture 13" descr="C:\snavely\work\teaching\10Fa-CS4670\lectures\lec02\owl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743325" y="3356992"/>
            <a:ext cx="1636713" cy="3276600"/>
            <a:chOff x="3742643" y="2133600"/>
            <a:chExt cx="1636944" cy="3276600"/>
          </a:xfrm>
        </p:grpSpPr>
        <p:grpSp>
          <p:nvGrpSpPr>
            <p:cNvPr id="28685" name="Group 25"/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28687" name="Picture 4" descr="C:\snavely\work\teaching\10Fa-CS4670\lectures\lec02\g5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8" name="Picture 14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89" name="TextBox 15"/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5 pixels</a:t>
                </a:r>
              </a:p>
            </p:txBody>
          </p:sp>
        </p:grpSp>
        <p:pic>
          <p:nvPicPr>
            <p:cNvPr id="28686" name="Picture 14" descr="C:\snavely\work\teaching\10Fa-CS4670\lectures\lec02\owl5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5510213" y="3356992"/>
            <a:ext cx="1636712" cy="3265488"/>
            <a:chOff x="5509721" y="2133600"/>
            <a:chExt cx="1636944" cy="3264932"/>
          </a:xfrm>
        </p:grpSpPr>
        <p:grpSp>
          <p:nvGrpSpPr>
            <p:cNvPr id="28680" name="Group 26"/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28682" name="Picture 5" descr="C:\snavely\work\teaching\10Fa-CS4670\lectures\lec02\g10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3" name="Picture 16" descr="Edittex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84" name="TextBox 17"/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10 pixels</a:t>
                </a:r>
              </a:p>
            </p:txBody>
          </p:sp>
        </p:grpSp>
        <p:pic>
          <p:nvPicPr>
            <p:cNvPr id="28681" name="Picture 15" descr="C:\snavely\work\teaching\10Fa-CS4670\lectures\lec02\owl10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669613"/>
              </p:ext>
            </p:extLst>
          </p:nvPr>
        </p:nvGraphicFramePr>
        <p:xfrm>
          <a:off x="512403" y="1412776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70000" imgH="838200" progId="Equation.3">
                  <p:embed/>
                </p:oleObj>
              </mc:Choice>
              <mc:Fallback>
                <p:oleObj name="Equation" r:id="rId16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03" y="1412776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748242"/>
              </p:ext>
            </p:extLst>
          </p:nvPr>
        </p:nvGraphicFramePr>
        <p:xfrm>
          <a:off x="4147604" y="1484784"/>
          <a:ext cx="2260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43000" imgH="787400" progId="Equation.3">
                  <p:embed/>
                </p:oleObj>
              </mc:Choice>
              <mc:Fallback>
                <p:oleObj name="Equation" r:id="rId18" imgW="1143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604" y="1484784"/>
                        <a:ext cx="2260600" cy="157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3311860" y="2168860"/>
            <a:ext cx="648072" cy="1800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2148" y="3089176"/>
            <a:ext cx="1666816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43325" y="3241576"/>
            <a:ext cx="1666816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974850" y="3241576"/>
            <a:ext cx="1666816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0741" y="3241576"/>
            <a:ext cx="1666816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2" grpId="0" animBg="1"/>
      <p:bldP spid="33" grpId="0" animBg="1"/>
      <p:bldP spid="3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199" y="1066800"/>
            <a:ext cx="56182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((1,9))/9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" name="Picture 9" descr="bolt_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62982" y="1064636"/>
            <a:ext cx="289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f = [1/9 1/9  … 1/9]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19204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9" grpId="0"/>
      <p:bldP spid="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pic>
        <p:nvPicPr>
          <p:cNvPr id="11" name="Picture 10" descr="bolt_f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99" y="1066800"/>
            <a:ext cx="685803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((9,1))/9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498013"/>
              </p:ext>
            </p:extLst>
          </p:nvPr>
        </p:nvGraphicFramePr>
        <p:xfrm>
          <a:off x="6094413" y="1058863"/>
          <a:ext cx="1557337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400" imgH="965200" progId="Equation.3">
                  <p:embed/>
                </p:oleObj>
              </mc:Choice>
              <mc:Fallback>
                <p:oleObj name="Equation" r:id="rId5" imgW="7874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413" y="1058863"/>
                        <a:ext cx="1557337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5307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pic>
        <p:nvPicPr>
          <p:cNvPr id="10" name="Picture 9" descr="bolt_f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6941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((9,9))/81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003559"/>
              </p:ext>
            </p:extLst>
          </p:nvPr>
        </p:nvGraphicFramePr>
        <p:xfrm>
          <a:off x="4951413" y="1109663"/>
          <a:ext cx="384333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43100" imgH="914400" progId="Equation.3">
                  <p:embed/>
                </p:oleObj>
              </mc:Choice>
              <mc:Fallback>
                <p:oleObj name="Equation" r:id="rId5" imgW="1943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1413" y="1109663"/>
                        <a:ext cx="3843337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40326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pic>
        <p:nvPicPr>
          <p:cNvPr id="12" name="Picture 11" descr="bolt_f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99" y="1066800"/>
            <a:ext cx="639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((27,27))/(27*27)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377665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pic>
        <p:nvPicPr>
          <p:cNvPr id="11" name="Picture 10" descr="bolt_f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697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((81,81))/(81*81)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41752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pic>
        <p:nvPicPr>
          <p:cNvPr id="10" name="Picture 9" descr="bolt_f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5233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((3,3))/4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186211"/>
              </p:ext>
            </p:extLst>
          </p:nvPr>
        </p:nvGraphicFramePr>
        <p:xfrm>
          <a:off x="5365750" y="1249363"/>
          <a:ext cx="3014663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4000" imgH="774700" progId="Equation.3">
                  <p:embed/>
                </p:oleObj>
              </mc:Choice>
              <mc:Fallback>
                <p:oleObj name="Equation" r:id="rId5" imgW="15240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1249363"/>
                        <a:ext cx="3014663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27925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inițială</a:t>
            </a:r>
            <a:r>
              <a:rPr lang="en-US" dirty="0"/>
              <a:t>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filtrată</a:t>
            </a:r>
            <a:r>
              <a:rPr lang="en-US" dirty="0"/>
              <a:t> f * I</a:t>
            </a:r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f*I=?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PYTHON:</a:t>
            </a:r>
            <a:r>
              <a:rPr lang="en-US" sz="2400" dirty="0">
                <a:latin typeface="Times New Roman"/>
                <a:cs typeface="Times New Roman"/>
              </a:rPr>
              <a:t> f = </a:t>
            </a:r>
            <a:r>
              <a:rPr lang="en-US" sz="2400" dirty="0" err="1">
                <a:latin typeface="Times New Roman"/>
                <a:cs typeface="Times New Roman"/>
              </a:rPr>
              <a:t>np.ones</a:t>
            </a:r>
            <a:r>
              <a:rPr lang="en-US" sz="2400" dirty="0">
                <a:latin typeface="Times New Roman"/>
                <a:cs typeface="Times New Roman"/>
              </a:rPr>
              <a:t>((3,3))/27</a:t>
            </a:r>
          </a:p>
          <a:p>
            <a:r>
              <a:rPr lang="en-US" sz="2400" dirty="0">
                <a:latin typeface="Times New Roman"/>
                <a:cs typeface="Times New Roman"/>
              </a:rPr>
              <a:t>		   F = cv2.filter2D(img,-1,f)</a:t>
            </a:r>
          </a:p>
          <a:p>
            <a:endParaRPr lang="en-US" sz="24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405807"/>
              </p:ext>
            </p:extLst>
          </p:nvPr>
        </p:nvGraphicFramePr>
        <p:xfrm>
          <a:off x="5140325" y="1249363"/>
          <a:ext cx="34671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774700" progId="Equation.3">
                  <p:embed/>
                </p:oleObj>
              </mc:Choice>
              <mc:Fallback>
                <p:oleObj name="Equation" r:id="rId4" imgW="17526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1249363"/>
                        <a:ext cx="34671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bolt_f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5"/>
            <a:ext cx="4311262" cy="310908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4707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32410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508386" y="20638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hibrid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5774" y="1376772"/>
            <a:ext cx="47037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</a:rPr>
              <a:t>filtru</a:t>
            </a:r>
            <a:r>
              <a:rPr lang="en-US" sz="2000" b="0" dirty="0">
                <a:solidFill>
                  <a:srgbClr val="000000"/>
                </a:solidFill>
              </a:rPr>
              <a:t> Gaussian </a:t>
            </a:r>
          </a:p>
          <a:p>
            <a:pPr algn="ctr"/>
            <a:r>
              <a:rPr lang="en-US" sz="2000" b="0" dirty="0">
                <a:solidFill>
                  <a:srgbClr val="000000"/>
                </a:solidFill>
              </a:rPr>
              <a:t>(low pass filter – </a:t>
            </a:r>
            <a:r>
              <a:rPr lang="en-US" sz="2000" b="0" dirty="0" err="1">
                <a:solidFill>
                  <a:srgbClr val="000000"/>
                </a:solidFill>
              </a:rPr>
              <a:t>obține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frecvențe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joase</a:t>
            </a:r>
            <a:r>
              <a:rPr lang="en-US" sz="20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5932" y="4689140"/>
            <a:ext cx="48180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</a:rPr>
              <a:t>filtru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Laplacian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2000" b="0" dirty="0">
                <a:solidFill>
                  <a:srgbClr val="000000"/>
                </a:solidFill>
              </a:rPr>
              <a:t>(high pass filter – </a:t>
            </a:r>
            <a:r>
              <a:rPr lang="en-US" sz="2000" b="0" dirty="0" err="1">
                <a:solidFill>
                  <a:srgbClr val="000000"/>
                </a:solidFill>
              </a:rPr>
              <a:t>obține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frecvențe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înalte</a:t>
            </a:r>
            <a:r>
              <a:rPr lang="en-US" sz="20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28800" y="2133600"/>
            <a:ext cx="9144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908175" y="2133600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133333" imgH="2905531" progId="">
                  <p:embed/>
                </p:oleObj>
              </mc:Choice>
              <mc:Fallback>
                <p:oleObj name="Photo Editor Photo" r:id="rId6" imgW="4133333" imgH="290553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33600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0" descr="log"/>
          <p:cNvPicPr>
            <a:picLocks noChangeAspect="1" noChangeArrowheads="1"/>
          </p:cNvPicPr>
          <p:nvPr/>
        </p:nvPicPr>
        <p:blipFill>
          <a:blip r:embed="rId8" cstate="print">
            <a:lum contrast="20000"/>
          </a:blip>
          <a:srcRect/>
          <a:stretch>
            <a:fillRect/>
          </a:stretch>
        </p:blipFill>
        <p:spPr bwMode="auto">
          <a:xfrm>
            <a:off x="1871663" y="418465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V="1">
            <a:off x="1828800" y="2667000"/>
            <a:ext cx="914400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828800" y="4190998"/>
            <a:ext cx="914400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1115616" y="5409220"/>
            <a:ext cx="3852428" cy="1477898"/>
            <a:chOff x="144" y="1161"/>
            <a:chExt cx="5621" cy="3223"/>
          </a:xfrm>
        </p:grpSpPr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9" imgW="4133333" imgH="2905531" progId="">
                    <p:embed/>
                  </p:oleObj>
                </mc:Choice>
                <mc:Fallback>
                  <p:oleObj name="Photo Editor Photo" r:id="rId9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646" y="3616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</a:rPr>
                <a:t>Gaussian</a:t>
              </a:r>
            </a:p>
          </p:txBody>
        </p:sp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3216"/>
              <a:chOff x="2064" y="576"/>
              <a:chExt cx="1824" cy="3216"/>
            </a:xfrm>
          </p:grpSpPr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 Box 14"/>
              <p:cNvSpPr txBox="1">
                <a:spLocks noChangeArrowheads="1"/>
              </p:cNvSpPr>
              <p:nvPr/>
            </p:nvSpPr>
            <p:spPr bwMode="auto">
              <a:xfrm>
                <a:off x="2351" y="3024"/>
                <a:ext cx="1197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 dirty="0" err="1">
                    <a:solidFill>
                      <a:srgbClr val="000000"/>
                    </a:solidFill>
                  </a:rPr>
                  <a:t>impuls</a:t>
                </a:r>
                <a:endParaRPr lang="en-US" b="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3" name="Picture 15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0" descr="log"/>
            <p:cNvPicPr>
              <a:picLocks noChangeAspect="1" noChangeArrowheads="1"/>
            </p:cNvPicPr>
            <p:nvPr/>
          </p:nvPicPr>
          <p:blipFill>
            <a:blip r:embed="rId8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117" y="3616"/>
              <a:ext cx="164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>
                  <a:solidFill>
                    <a:srgbClr val="000000"/>
                  </a:solidFill>
                </a:rPr>
                <a:t>Laplacian</a:t>
              </a:r>
              <a:endParaRPr lang="en-US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616116" y="6212096"/>
            <a:ext cx="3887416" cy="6623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A. </a:t>
            </a:r>
            <a:r>
              <a:rPr lang="en-US" sz="1600" dirty="0" err="1"/>
              <a:t>Oliva</a:t>
            </a:r>
            <a:r>
              <a:rPr lang="en-US" sz="1600" dirty="0"/>
              <a:t>, A. </a:t>
            </a:r>
            <a:r>
              <a:rPr lang="en-US" sz="1600" dirty="0" err="1"/>
              <a:t>Torralba</a:t>
            </a:r>
            <a:r>
              <a:rPr lang="en-US" sz="1600" dirty="0"/>
              <a:t>, P.G. </a:t>
            </a:r>
            <a:r>
              <a:rPr lang="en-US" sz="1600" dirty="0" err="1"/>
              <a:t>Schyns</a:t>
            </a:r>
            <a:r>
              <a:rPr lang="en-US" sz="1600" dirty="0"/>
              <a:t>, 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FF"/>
                </a:solidFill>
              </a:rPr>
              <a:t>“Hybrid Images”</a:t>
            </a:r>
            <a:r>
              <a:rPr lang="en-US" sz="1600" dirty="0"/>
              <a:t> SIGGRAPH 2006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71700" y="2060848"/>
            <a:ext cx="33843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71700" y="3391832"/>
            <a:ext cx="33843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80012" y="1808820"/>
            <a:ext cx="482453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5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Cursul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azi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204156"/>
            <a:ext cx="8229600" cy="48531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modele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zgomot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salt and pepper, </a:t>
            </a:r>
            <a:r>
              <a:rPr lang="en-US" sz="2400" dirty="0" err="1">
                <a:latin typeface="Times New Roman"/>
                <a:cs typeface="Times New Roman"/>
              </a:rPr>
              <a:t>impuls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Gaussian (normal)</a:t>
            </a:r>
          </a:p>
          <a:p>
            <a:r>
              <a:rPr lang="en-US" sz="2400" dirty="0" err="1">
                <a:latin typeface="Times New Roman"/>
                <a:cs typeface="Times New Roman"/>
              </a:rPr>
              <a:t>Filtrarea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liniară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corelație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filtre</a:t>
            </a:r>
            <a:r>
              <a:rPr lang="en-US" sz="2400" dirty="0">
                <a:latin typeface="Times New Roman"/>
                <a:cs typeface="Times New Roman"/>
              </a:rPr>
              <a:t>: de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, Gaussian, </a:t>
            </a:r>
            <a:r>
              <a:rPr lang="en-US" sz="2400" dirty="0" err="1">
                <a:latin typeface="Times New Roman"/>
                <a:cs typeface="Times New Roman"/>
              </a:rPr>
              <a:t>accentuare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aplicație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hibrid</a:t>
            </a:r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10790" y="2178072"/>
            <a:ext cx="2304256" cy="2673588"/>
            <a:chOff x="6382544" y="1002337"/>
            <a:chExt cx="2304256" cy="2673588"/>
          </a:xfrm>
        </p:grpSpPr>
        <p:sp>
          <p:nvSpPr>
            <p:cNvPr id="6" name="TextBox 5"/>
            <p:cNvSpPr txBox="1"/>
            <p:nvPr/>
          </p:nvSpPr>
          <p:spPr>
            <a:xfrm>
              <a:off x="652656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imagine </a:t>
              </a:r>
              <a:r>
                <a:rPr lang="en-US" dirty="0" err="1"/>
                <a:t>originală</a:t>
              </a:r>
              <a:endParaRPr lang="en-US" dirty="0"/>
            </a:p>
          </p:txBody>
        </p:sp>
        <p:pic>
          <p:nvPicPr>
            <p:cNvPr id="11" name="Picture 10" descr="cameraman_cle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382544" y="2178072"/>
            <a:ext cx="2304256" cy="2673588"/>
            <a:chOff x="8686800" y="1002337"/>
            <a:chExt cx="2304256" cy="2673588"/>
          </a:xfrm>
        </p:grpSpPr>
        <p:sp>
          <p:nvSpPr>
            <p:cNvPr id="7" name="TextBox 6"/>
            <p:cNvSpPr txBox="1"/>
            <p:nvPr/>
          </p:nvSpPr>
          <p:spPr>
            <a:xfrm>
              <a:off x="868680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“salt and pepper”</a:t>
              </a:r>
            </a:p>
          </p:txBody>
        </p:sp>
        <p:pic>
          <p:nvPicPr>
            <p:cNvPr id="12" name="Picture 11" descr="cameraman_salt_and_pepp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18548" y="2178072"/>
            <a:ext cx="2268252" cy="2565576"/>
            <a:chOff x="6382544" y="3810649"/>
            <a:chExt cx="2268252" cy="2565576"/>
          </a:xfrm>
        </p:grpSpPr>
        <p:sp>
          <p:nvSpPr>
            <p:cNvPr id="8" name="TextBox 7"/>
            <p:cNvSpPr txBox="1"/>
            <p:nvPr/>
          </p:nvSpPr>
          <p:spPr>
            <a:xfrm>
              <a:off x="6490556" y="60068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impuls</a:t>
              </a:r>
              <a:endParaRPr lang="en-US" dirty="0"/>
            </a:p>
          </p:txBody>
        </p:sp>
        <p:pic>
          <p:nvPicPr>
            <p:cNvPr id="13" name="Picture 12" descr="cameraman_impul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38782" y="2178072"/>
            <a:ext cx="2340260" cy="2601580"/>
            <a:chOff x="8650796" y="3810649"/>
            <a:chExt cx="2340260" cy="2601580"/>
          </a:xfrm>
        </p:grpSpPr>
        <p:sp>
          <p:nvSpPr>
            <p:cNvPr id="9" name="TextBox 8"/>
            <p:cNvSpPr txBox="1"/>
            <p:nvPr/>
          </p:nvSpPr>
          <p:spPr>
            <a:xfrm>
              <a:off x="8650796" y="6042897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  <p:pic>
          <p:nvPicPr>
            <p:cNvPr id="14" name="Picture 13" descr="cameraman_gaussia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3810649"/>
              <a:ext cx="2268252" cy="2268252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31540" y="4800318"/>
            <a:ext cx="68407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 err="1">
                <a:latin typeface="Times New Roman"/>
                <a:cs typeface="Times New Roman"/>
              </a:rPr>
              <a:t>Filtrarea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neliniară</a:t>
            </a:r>
            <a:endParaRPr lang="en-US" sz="24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filtrul</a:t>
            </a:r>
            <a:r>
              <a:rPr lang="en-US" sz="2000" b="0" dirty="0">
                <a:latin typeface="Times New Roman"/>
                <a:cs typeface="Times New Roman"/>
              </a:rPr>
              <a:t> median</a:t>
            </a:r>
          </a:p>
        </p:txBody>
      </p:sp>
    </p:spTree>
    <p:extLst>
      <p:ext uri="{BB962C8B-B14F-4D97-AF65-F5344CB8AC3E}">
        <p14:creationId xmlns:p14="http://schemas.microsoft.com/office/powerpoint/2010/main" val="2657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hibrid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MarylinEinstein.mp4" descr="MarylinEinstein.mp4">
            <a:hlinkClick r:id="" action="ppaction://media"/>
            <a:extLst>
              <a:ext uri="{FF2B5EF4-FFF2-40B4-BE49-F238E27FC236}">
                <a16:creationId xmlns:a16="http://schemas.microsoft.com/office/drawing/2014/main" id="{A14BE5EB-46CE-790F-73D2-6E93D38A5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89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torbyke.mp4" descr="motorbyke.mp4">
            <a:hlinkClick r:id="" action="ppaction://media"/>
            <a:extLst>
              <a:ext uri="{FF2B5EF4-FFF2-40B4-BE49-F238E27FC236}">
                <a16:creationId xmlns:a16="http://schemas.microsoft.com/office/drawing/2014/main" id="{63CB0FB2-9B95-73A5-AAA1-961624791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lphin_car.mp4" descr="dolphin_car.mp4">
            <a:hlinkClick r:id="" action="ppaction://media"/>
            <a:extLst>
              <a:ext uri="{FF2B5EF4-FFF2-40B4-BE49-F238E27FC236}">
                <a16:creationId xmlns:a16="http://schemas.microsoft.com/office/drawing/2014/main" id="{B4BC6E01-8F2C-0E54-493C-B8A340E79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" y="476794"/>
            <a:ext cx="9143561" cy="59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676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07679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filtrării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566785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filtrării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Group 3"/>
          <p:cNvGraphicFramePr>
            <a:graphicFrameLocks noGrp="1"/>
          </p:cNvGraphicFramePr>
          <p:nvPr/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/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2401441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?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filtrării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5" y="3104965"/>
            <a:ext cx="396044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/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/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663788" y="2708920"/>
            <a:ext cx="1188132" cy="1044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59832" y="3060576"/>
            <a:ext cx="387660" cy="3324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filtrării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5" y="3104965"/>
            <a:ext cx="396044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/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/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704931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impuls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filtrării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4" y="3104964"/>
            <a:ext cx="1188131" cy="97210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/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/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21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2" y="1384300"/>
            <a:ext cx="8481379" cy="4525963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Convoluție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inversăm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ambele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direcții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dreapta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stânga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corelația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43708" y="5193196"/>
            <a:ext cx="2907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notație</a:t>
            </a:r>
            <a:r>
              <a:rPr lang="en-US" b="0" i="1" dirty="0"/>
              <a:t> </a:t>
            </a:r>
            <a:r>
              <a:rPr lang="en-US" b="0" i="1" dirty="0" err="1"/>
              <a:t>pentru</a:t>
            </a:r>
            <a:r>
              <a:rPr lang="en-US" b="0" i="1" dirty="0"/>
              <a:t> </a:t>
            </a:r>
            <a:r>
              <a:rPr lang="en-US" b="0" i="1" dirty="0" err="1"/>
              <a:t>convoluție</a:t>
            </a:r>
            <a:endParaRPr lang="en-US" b="0" i="1" dirty="0"/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059869" y="4905184"/>
              <a:ext cx="912826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000" b="0" dirty="0"/>
                <a:t>I</a:t>
              </a:r>
            </a:p>
          </p:txBody>
        </p:sp>
      </p:grpSp>
      <p:sp>
        <p:nvSpPr>
          <p:cNvPr id="6" name="Left-Right Arrow 5"/>
          <p:cNvSpPr/>
          <p:nvPr/>
        </p:nvSpPr>
        <p:spPr bwMode="auto">
          <a:xfrm>
            <a:off x="5226637" y="1952836"/>
            <a:ext cx="324036" cy="180020"/>
          </a:xfrm>
          <a:prstGeom prst="leftRightArrow">
            <a:avLst/>
          </a:prstGeom>
          <a:solidFill>
            <a:srgbClr val="5DA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Left-Right Arrow 17"/>
          <p:cNvSpPr/>
          <p:nvPr/>
        </p:nvSpPr>
        <p:spPr bwMode="auto">
          <a:xfrm>
            <a:off x="6900923" y="1952836"/>
            <a:ext cx="324036" cy="180020"/>
          </a:xfrm>
          <a:prstGeom prst="leftRightArrow">
            <a:avLst/>
          </a:prstGeom>
          <a:solidFill>
            <a:srgbClr val="5DA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3" y="2816932"/>
            <a:ext cx="5947453" cy="102508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4364688"/>
            <a:ext cx="1764196" cy="307312"/>
          </a:xfrm>
          <a:prstGeom prst="rect">
            <a:avLst/>
          </a:prstGeom>
        </p:spPr>
      </p:pic>
      <p:grpSp>
        <p:nvGrpSpPr>
          <p:cNvPr id="26" name="Group 14"/>
          <p:cNvGrpSpPr>
            <a:grpSpLocks/>
          </p:cNvGrpSpPr>
          <p:nvPr/>
        </p:nvGrpSpPr>
        <p:grpSpPr bwMode="auto">
          <a:xfrm rot="10800000">
            <a:off x="4932040" y="4221088"/>
            <a:ext cx="1058862" cy="760412"/>
            <a:chOff x="5192721" y="4195773"/>
            <a:chExt cx="1058877" cy="760425"/>
          </a:xfrm>
        </p:grpSpPr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6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34 -0.02271 C 0.1546 -0.02549 0.23085 -0.02804 0.26646 -0.02271 C 0.3019 -0.01738 0.32222 0.00278 0.292 0.00926 C 0.26177 0.01598 0.12125 0.00602 0.08546 0.01691 C 0.04951 0.02757 0.04395 0.06464 0.07678 0.07344 C 0.10961 0.08248 0.24423 0.06487 0.28175 0.07089 C 0.31927 0.07715 0.32674 0.1031 0.30224 0.11051 C 0.27775 0.11793 0.17457 0.11306 0.13497 0.11538 C 0.09537 0.1177 0.07695 0.11932 0.06479 0.12534 C 0.05264 0.13137 0.02745 0.14851 0.06132 0.15245 C 0.09537 0.15639 0.22825 0.1455 0.2682 0.1499 C 0.30815 0.1543 0.33594 0.17238 0.30068 0.17933 C 0.26542 0.18651 0.09154 0.18257 0.05628 0.19184 C 0.0212 0.20111 0.04812 0.22891 0.08876 0.23632 C 0.12958 0.24397 0.21505 0.24003 0.30068 0.23632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3" y="13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Convoluție</a:t>
            </a:r>
            <a:r>
              <a:rPr lang="en-US" dirty="0">
                <a:latin typeface="Times New Roman"/>
                <a:cs typeface="Times New Roman"/>
              </a:rPr>
              <a:t> vs. </a:t>
            </a:r>
            <a:r>
              <a:rPr lang="en-US" dirty="0" err="1">
                <a:latin typeface="Times New Roman"/>
                <a:cs typeface="Times New Roman"/>
              </a:rPr>
              <a:t>corelație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Convoluție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356992"/>
            <a:ext cx="2482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Corelație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normal/de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medie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cum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diferă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output-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= un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semnal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impuls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cum 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diferă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output-</a:t>
            </a:r>
            <a:r>
              <a:rPr lang="en-US" sz="24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5947453" cy="102508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44723"/>
            <a:ext cx="6523857" cy="1124437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97652"/>
            <a:ext cx="1764196" cy="307312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8" y="5049180"/>
            <a:ext cx="2095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F2638-AFCB-4D1F-B8D7-FED6C0F23550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94D33D6F-9A59-4B70-9B0C-85D862AE1932}"/>
</file>

<file path=customXml/itemProps3.xml><?xml version="1.0" encoding="utf-8"?>
<ds:datastoreItem xmlns:ds="http://schemas.openxmlformats.org/officeDocument/2006/customXml" ds:itemID="{09CA5607-DB20-4567-9BB6-379C108C3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22744</TotalTime>
  <Words>6034</Words>
  <Application>Microsoft Office PowerPoint</Application>
  <PresentationFormat>On-screen Show (4:3)</PresentationFormat>
  <Paragraphs>3454</Paragraphs>
  <Slides>116</Slides>
  <Notes>85</Notes>
  <HiddenSlides>0</HiddenSlides>
  <MMClips>4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Detalii organizatorice</vt:lpstr>
      <vt:lpstr>Cuprinsul trecut</vt:lpstr>
      <vt:lpstr>Examen – evaluare în iarnă</vt:lpstr>
      <vt:lpstr>Restanță + reexaminare + mărire - evaluare</vt:lpstr>
      <vt:lpstr>Bonusul de la curs + laborator</vt:lpstr>
      <vt:lpstr>Temele de anul trecut</vt:lpstr>
      <vt:lpstr>PowerPoint Presentation</vt:lpstr>
      <vt:lpstr>Cursul de azi</vt:lpstr>
      <vt:lpstr>Aplicație: Imagini hibrid</vt:lpstr>
      <vt:lpstr>Laborator 2+3: Imagini mozaic</vt:lpstr>
      <vt:lpstr>PowerPoint Presentation</vt:lpstr>
      <vt:lpstr>PowerPoint Presentation</vt:lpstr>
      <vt:lpstr>PowerPoint Presentation</vt:lpstr>
      <vt:lpstr>Algoritm</vt:lpstr>
      <vt:lpstr>Algoritm – varianta 1</vt:lpstr>
      <vt:lpstr>Criterii</vt:lpstr>
      <vt:lpstr>Criterii</vt:lpstr>
      <vt:lpstr>Criterii</vt:lpstr>
      <vt:lpstr>Criterii</vt:lpstr>
      <vt:lpstr>PowerPoint Presentation</vt:lpstr>
      <vt:lpstr>Piese hexagonale</vt:lpstr>
      <vt:lpstr>Piese hexagonale</vt:lpstr>
      <vt:lpstr>Piese hexagonale</vt:lpstr>
      <vt:lpstr>Piese hexagonale</vt:lpstr>
      <vt:lpstr>Mozaic cu piese hexagonale</vt:lpstr>
      <vt:lpstr>Mozaic cu piese hexagonale</vt:lpstr>
      <vt:lpstr>Mozaic cu piese hexagonale</vt:lpstr>
      <vt:lpstr>Algoritm – varianta 2</vt:lpstr>
      <vt:lpstr>Algoritm – varianta 2</vt:lpstr>
      <vt:lpstr>Algoritm – varianta 2</vt:lpstr>
      <vt:lpstr>Filtrarea imaginilor</vt:lpstr>
      <vt:lpstr>Exemple de filtrare</vt:lpstr>
      <vt:lpstr>Motivație: reducerea de zgomot</vt:lpstr>
      <vt:lpstr>Tipuri de zgomot</vt:lpstr>
      <vt:lpstr>Distributia normală 1D (clopotul lui Gauss)</vt:lpstr>
      <vt:lpstr>Regula 68-95-99.7</vt:lpstr>
      <vt:lpstr>PowerPoint Presentation</vt:lpstr>
      <vt:lpstr>Motivație: reducerea de zgomot</vt:lpstr>
      <vt:lpstr>O posibilă soluție</vt:lpstr>
      <vt:lpstr>O posibilă soluție</vt:lpstr>
      <vt:lpstr>Medie ponderată</vt:lpstr>
      <vt:lpstr>Medie ponderată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Corelație</vt:lpstr>
      <vt:lpstr>Corelație</vt:lpstr>
      <vt:lpstr>Corelație</vt:lpstr>
      <vt:lpstr>Corelație</vt:lpstr>
      <vt:lpstr>Corelație</vt:lpstr>
      <vt:lpstr>Filtrul de medie</vt:lpstr>
      <vt:lpstr>PowerPoint Presentation</vt:lpstr>
      <vt:lpstr>PowerPoint Presentation</vt:lpstr>
      <vt:lpstr>PowerPoint Presentation</vt:lpstr>
      <vt:lpstr>PowerPoint Presentation</vt:lpstr>
      <vt:lpstr>Blurarea (netezirea) unei imagini  cu un filtru de medie</vt:lpstr>
      <vt:lpstr>Filtrul de medie prezintă efecte secundare</vt:lpstr>
      <vt:lpstr>PowerPoint Presentation</vt:lpstr>
      <vt:lpstr>Dungi verticale și orizontale</vt:lpstr>
      <vt:lpstr>Dungi verticale și orizontale</vt:lpstr>
      <vt:lpstr>Dungi verticale și orizontale</vt:lpstr>
      <vt:lpstr>Dungi verticale și orizontale</vt:lpstr>
      <vt:lpstr>Există alt filtru mai bun?</vt:lpstr>
      <vt:lpstr>Filtru normal (Gaussian)</vt:lpstr>
      <vt:lpstr>Filtru normal (Gaussian)</vt:lpstr>
      <vt:lpstr>PowerPoint Presentation</vt:lpstr>
      <vt:lpstr>Blurarea unei imagini cu filtru Gaussian </vt:lpstr>
      <vt:lpstr>Blurarea unei imagini cu filtru Gaussian </vt:lpstr>
      <vt:lpstr>Blurarea unei imagini cu filtru Gaussian </vt:lpstr>
      <vt:lpstr>Filtre normale (Gaussiene)</vt:lpstr>
      <vt:lpstr>Filtre normale (Gaussiene)</vt:lpstr>
      <vt:lpstr>Blurarea unei imagini  cu un filtru Gaussian</vt:lpstr>
      <vt:lpstr>Proprietăți ale filtrelor de blurare (“smoothing”)</vt:lpstr>
      <vt:lpstr>Proprietăți ale filtrelor de blurare (“smoothing”)</vt:lpstr>
      <vt:lpstr>Filtrarea imaginilor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Aplicație: Imagini hibrid</vt:lpstr>
      <vt:lpstr>Aplicație: Imagini hibrid</vt:lpstr>
      <vt:lpstr>PowerPoint Presentation</vt:lpstr>
      <vt:lpstr>PowerPoint Presentation</vt:lpstr>
      <vt:lpstr>Filtrarea unui semnal impuls</vt:lpstr>
      <vt:lpstr>Filtrarea unui semnal impuls</vt:lpstr>
      <vt:lpstr>Filtrarea unui semnal impuls</vt:lpstr>
      <vt:lpstr>Filtrarea unui semnal impuls</vt:lpstr>
      <vt:lpstr>Filtrarea unui semnal impuls</vt:lpstr>
      <vt:lpstr>Convoluție</vt:lpstr>
      <vt:lpstr>Convoluție vs. corelație</vt:lpstr>
      <vt:lpstr>Output = ?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Reducerea de zgomot</vt:lpstr>
      <vt:lpstr>Reducerea zgomotului “salt and pepper”</vt:lpstr>
      <vt:lpstr>Filtru median</vt:lpstr>
      <vt:lpstr>Filtru median</vt:lpstr>
      <vt:lpstr>Filtrul median vs. filtrul Gaussian</vt:lpstr>
      <vt:lpstr>Filtrul median</vt:lpstr>
      <vt:lpstr>Filtrul median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287</cp:revision>
  <dcterms:created xsi:type="dcterms:W3CDTF">2014-09-11T11:15:46Z</dcterms:created>
  <dcterms:modified xsi:type="dcterms:W3CDTF">2024-10-24T08:55:04Z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